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9" r:id="rId1"/>
    <p:sldMasterId id="2147484292" r:id="rId2"/>
    <p:sldMasterId id="2147484335" r:id="rId3"/>
    <p:sldMasterId id="2147484339" r:id="rId4"/>
    <p:sldMasterId id="2147484342" r:id="rId5"/>
    <p:sldMasterId id="2147484360" r:id="rId6"/>
    <p:sldMasterId id="2147484421" r:id="rId7"/>
    <p:sldMasterId id="2147484428" r:id="rId8"/>
    <p:sldMasterId id="2147484431" r:id="rId9"/>
  </p:sldMasterIdLst>
  <p:notesMasterIdLst>
    <p:notesMasterId r:id="rId32"/>
  </p:notesMasterIdLst>
  <p:handoutMasterIdLst>
    <p:handoutMasterId r:id="rId33"/>
  </p:handoutMasterIdLst>
  <p:sldIdLst>
    <p:sldId id="841" r:id="rId10"/>
    <p:sldId id="2098" r:id="rId11"/>
    <p:sldId id="888" r:id="rId12"/>
    <p:sldId id="891" r:id="rId13"/>
    <p:sldId id="2099" r:id="rId14"/>
    <p:sldId id="2101" r:id="rId15"/>
    <p:sldId id="2100" r:id="rId16"/>
    <p:sldId id="256" r:id="rId17"/>
    <p:sldId id="257" r:id="rId18"/>
    <p:sldId id="1019" r:id="rId19"/>
    <p:sldId id="261" r:id="rId20"/>
    <p:sldId id="262" r:id="rId21"/>
    <p:sldId id="259" r:id="rId22"/>
    <p:sldId id="263" r:id="rId23"/>
    <p:sldId id="264" r:id="rId24"/>
    <p:sldId id="265" r:id="rId25"/>
    <p:sldId id="266" r:id="rId26"/>
    <p:sldId id="267" r:id="rId27"/>
    <p:sldId id="268" r:id="rId28"/>
    <p:sldId id="274" r:id="rId29"/>
    <p:sldId id="275" r:id="rId30"/>
    <p:sldId id="889" r:id="rId31"/>
  </p:sldIdLst>
  <p:sldSz cx="9144000" cy="5143500" type="screen16x9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0">
          <p15:clr>
            <a:srgbClr val="A4A3A4"/>
          </p15:clr>
        </p15:guide>
        <p15:guide id="2" pos="5203">
          <p15:clr>
            <a:srgbClr val="A4A3A4"/>
          </p15:clr>
        </p15:guide>
        <p15:guide id="3" orient="horz" pos="17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B78"/>
    <a:srgbClr val="6C89DE"/>
    <a:srgbClr val="CEFC6C"/>
    <a:srgbClr val="9FFCC1"/>
    <a:srgbClr val="FFEF85"/>
    <a:srgbClr val="FDB8A2"/>
    <a:srgbClr val="C4D9F0"/>
    <a:srgbClr val="9CFEBF"/>
    <a:srgbClr val="B1F5FE"/>
    <a:srgbClr val="FDB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56" autoAdjust="0"/>
    <p:restoredTop sz="95358" autoAdjust="0"/>
  </p:normalViewPr>
  <p:slideViewPr>
    <p:cSldViewPr>
      <p:cViewPr varScale="1">
        <p:scale>
          <a:sx n="131" d="100"/>
          <a:sy n="131" d="100"/>
        </p:scale>
        <p:origin x="176" y="1752"/>
      </p:cViewPr>
      <p:guideLst>
        <p:guide orient="horz" pos="2340"/>
        <p:guide pos="5203"/>
        <p:guide orient="horz" pos="17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32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686CE2FE-CE32-474C-AE0A-B04D445B0B19}" type="datetimeFigureOut">
              <a:rPr lang="en-US"/>
              <a:pPr>
                <a:defRPr/>
              </a:pPr>
              <a:t>12/8/21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0D863C7A-6CF2-EF4F-AF6B-205759EC2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41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A2E8994E-D88B-AD41-9688-CBCE766D898D}" type="datetime1">
              <a:rPr lang="en-US"/>
              <a:pPr>
                <a:defRPr/>
              </a:pPr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3D81B42F-0E28-734E-A943-256CE75EF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41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1B42F-0E28-734E-A943-256CE75EF0E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75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protobuf accelerator and compression acceleration</a:t>
            </a:r>
            <a:endParaRPr/>
          </a:p>
        </p:txBody>
      </p:sp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p14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6" name="Google Shape;5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1bbb540e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1bbb540e0_2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f1bbb540e0_2_0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c146d6ae9_2_1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dc146d6ae9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b4769cdc4_2_0:notes"/>
          <p:cNvSpPr txBox="1">
            <a:spLocks noGrp="1"/>
          </p:cNvSpPr>
          <p:nvPr>
            <p:ph type="body" idx="1"/>
          </p:nvPr>
        </p:nvSpPr>
        <p:spPr>
          <a:xfrm>
            <a:off x="1234440" y="3474720"/>
            <a:ext cx="98754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325" tIns="56150" rIns="112325" bIns="56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Algorithms:</a:t>
            </a:r>
            <a:br>
              <a:rPr lang="en-US"/>
            </a:br>
            <a:r>
              <a:rPr lang="en-US"/>
              <a:t>MPC = model-predictive control in robotic algorithms (Sophia)</a:t>
            </a:r>
            <a:br>
              <a:rPr lang="en-US"/>
            </a:br>
            <a:r>
              <a:rPr lang="en-US"/>
              <a:t>SLAM = simultaneous localization and mapping (Bora)</a:t>
            </a:r>
            <a:br>
              <a:rPr lang="en-US"/>
            </a:br>
            <a:r>
              <a:rPr lang="en-US"/>
              <a:t>what’s VIO??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US"/>
            </a:br>
            <a:r>
              <a:rPr lang="en-US"/>
              <a:t>Library and Frameworks:</a:t>
            </a:r>
            <a:br>
              <a:rPr lang="en-US"/>
            </a:br>
            <a:r>
              <a:rPr lang="en-US"/>
              <a:t>HipMCL = a high-performance parallel implementation of the Markov clustering algorithm for large-scale networks (Aydin, Kathy)</a:t>
            </a:r>
            <a:br>
              <a:rPr lang="en-US"/>
            </a:br>
            <a:r>
              <a:rPr lang="en-US"/>
              <a:t>RayLEAF = federated learning on top of Ray (Jim)</a:t>
            </a:r>
            <a:br>
              <a:rPr lang="en-US"/>
            </a:br>
            <a:r>
              <a:rPr lang="en-US"/>
              <a:t>BCL = Berkeley container library (Kathy, Aydin)</a:t>
            </a:r>
            <a:br>
              <a:rPr lang="en-US"/>
            </a:br>
            <a:r>
              <a:rPr lang="en-US"/>
              <a:t>OSKI = low-level primitives for sparse matrix kernels (Jim)</a:t>
            </a:r>
            <a:br>
              <a:rPr lang="en-US"/>
            </a:br>
            <a:r>
              <a:rPr lang="en-US"/>
              <a:t>(white boxes = external tools)</a:t>
            </a:r>
            <a:br>
              <a:rPr lang="en-US"/>
            </a:br>
            <a:r>
              <a:rPr lang="en-US"/>
              <a:t>DGL = deep graph library that compiles to TF and Pytorch</a:t>
            </a:r>
            <a:br>
              <a:rPr lang="en-US"/>
            </a:b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DSLs and compilers and runtimes:</a:t>
            </a:r>
            <a:br>
              <a:rPr lang="en-US"/>
            </a:br>
            <a:r>
              <a:rPr lang="en-US"/>
              <a:t>Indigo = DSL for image processing (Kathy)</a:t>
            </a:r>
            <a:br>
              <a:rPr lang="en-US"/>
            </a:br>
            <a:r>
              <a:rPr lang="en-US"/>
              <a:t>Dexter = verified lifting based C to halide compiler (Alvin)</a:t>
            </a:r>
            <a:br>
              <a:rPr lang="en-US"/>
            </a:br>
            <a:r>
              <a:rPr lang="en-US"/>
              <a:t>Rake = instruction selection using program synthesis (Alvin)</a:t>
            </a:r>
            <a:br>
              <a:rPr lang="en-US"/>
            </a:br>
            <a:r>
              <a:rPr lang="en-US"/>
              <a:t>ONNX-RT-RISVC = runtime for execution of ONNX graphs (Sophia)</a:t>
            </a:r>
            <a:br>
              <a:rPr lang="en-US"/>
            </a:br>
            <a:endParaRPr/>
          </a:p>
        </p:txBody>
      </p:sp>
      <p:sp>
        <p:nvSpPr>
          <p:cNvPr id="206" name="Google Shape;206;g7b4769cdc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338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PX3iJjgocgCFYg7PgodSzAFig&amp;url=http://www.berkeley.edu/atoz/dept&amp;psig=AFQjCNEq84w3ImK0u4RtVMgiiQ6mAUGIAg&amp;ust=1443805331696078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43162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61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F49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ucbseal_139_540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22" y="3867161"/>
            <a:ext cx="1150747" cy="1150747"/>
          </a:xfrm>
          <a:prstGeom prst="rect">
            <a:avLst/>
          </a:prstGeom>
        </p:spPr>
      </p:pic>
      <p:pic>
        <p:nvPicPr>
          <p:cNvPr id="4" name="Picture 3" descr="adept-we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1" y="0"/>
            <a:ext cx="2797175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AC3A87-8A3D-425F-B4F3-32D45962E937}"/>
              </a:ext>
            </a:extLst>
          </p:cNvPr>
          <p:cNvGrpSpPr/>
          <p:nvPr userDrawn="1"/>
        </p:nvGrpSpPr>
        <p:grpSpPr>
          <a:xfrm>
            <a:off x="0" y="-1"/>
            <a:ext cx="9144000" cy="4077729"/>
            <a:chOff x="0" y="-1"/>
            <a:chExt cx="12192000" cy="54369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F2ACDB-F725-48B6-B38A-5549F8BF5064}"/>
                </a:ext>
              </a:extLst>
            </p:cNvPr>
            <p:cNvSpPr/>
            <p:nvPr userDrawn="1"/>
          </p:nvSpPr>
          <p:spPr>
            <a:xfrm flipH="1" flipV="1">
              <a:off x="0" y="-1"/>
              <a:ext cx="12192000" cy="1853512"/>
            </a:xfrm>
            <a:prstGeom prst="rect">
              <a:avLst/>
            </a:prstGeom>
            <a:solidFill>
              <a:srgbClr val="002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C127EBD7-4526-4E55-A35F-3D7DFF568B27}"/>
                </a:ext>
              </a:extLst>
            </p:cNvPr>
            <p:cNvSpPr/>
            <p:nvPr userDrawn="1"/>
          </p:nvSpPr>
          <p:spPr>
            <a:xfrm flipV="1">
              <a:off x="0" y="1853513"/>
              <a:ext cx="12192000" cy="3583458"/>
            </a:xfrm>
            <a:prstGeom prst="rtTriangle">
              <a:avLst/>
            </a:prstGeom>
            <a:solidFill>
              <a:srgbClr val="002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7DAC8-7D99-4A21-A899-D7A2EBC82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453" y="300167"/>
            <a:ext cx="8068963" cy="89535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60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8EFA-07C6-481D-93A2-B1A45331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965D-7752-45CD-AA6B-5CEFAA825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37" y="937261"/>
            <a:ext cx="8833536" cy="36825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4C963-F164-4302-B2C7-24458823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D0445-79E7-49E4-A781-F82455CD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0DD9-8249-4E21-95CB-610A872E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4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8C11-7368-4183-BCD3-1B0ABDCC7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8EFA1-4C69-415C-8E79-E085D59A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42F3C-99AA-4353-AA88-534A5EE4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0DD9-8249-4E21-95CB-610A872E5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7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43162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61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F49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adept-we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1" y="0"/>
            <a:ext cx="2797175" cy="2336800"/>
          </a:xfrm>
          <a:prstGeom prst="rect">
            <a:avLst/>
          </a:prstGeom>
        </p:spPr>
      </p:pic>
      <p:pic>
        <p:nvPicPr>
          <p:cNvPr id="6" name="BBE40CE4-4615-44B9-BCF3-EE17232F5B9E" descr="E03143D8-A269-4D61-B19C-3DA96AE868C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297" y="4564870"/>
            <a:ext cx="1648703" cy="54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595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75C8-C148-D646-81FC-1D13FFF08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7"/>
          <p:cNvCxnSpPr>
            <a:cxnSpLocks noChangeShapeType="1"/>
          </p:cNvCxnSpPr>
          <p:nvPr userDrawn="1"/>
        </p:nvCxnSpPr>
        <p:spPr bwMode="auto">
          <a:xfrm>
            <a:off x="381000" y="630337"/>
            <a:ext cx="8382000" cy="119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765496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4786-1703-42FF-BC4B-D4D6D64BBE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-119013" y="4950504"/>
            <a:ext cx="40902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77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43162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61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F49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adept-we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1" y="0"/>
            <a:ext cx="2797175" cy="2336800"/>
          </a:xfrm>
          <a:prstGeom prst="rect">
            <a:avLst/>
          </a:prstGeom>
        </p:spPr>
      </p:pic>
      <p:pic>
        <p:nvPicPr>
          <p:cNvPr id="6" name="BBE40CE4-4615-44B9-BCF3-EE17232F5B9E" descr="E03143D8-A269-4D61-B19C-3DA96AE868C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297" y="4564870"/>
            <a:ext cx="1648703" cy="54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348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75C8-C148-D646-81FC-1D13FFF08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7"/>
          <p:cNvCxnSpPr>
            <a:cxnSpLocks noChangeShapeType="1"/>
          </p:cNvCxnSpPr>
          <p:nvPr userDrawn="1"/>
        </p:nvCxnSpPr>
        <p:spPr bwMode="auto">
          <a:xfrm>
            <a:off x="381000" y="630337"/>
            <a:ext cx="8382000" cy="119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267334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4786-1703-42FF-BC4B-D4D6D64BBE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-119013" y="4950504"/>
            <a:ext cx="40902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323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75C8-C148-D646-81FC-1D13FFF08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8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75C8-C148-D646-81FC-1D13FFF08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4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556473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F0BED-CD6F-8744-B513-B00FB01E8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1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33E40-A394-8B40-82D0-A3241F22E4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19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857250"/>
            <a:ext cx="4037012" cy="39421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3" y="857250"/>
            <a:ext cx="4037013" cy="39421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1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11657" y="4914900"/>
            <a:ext cx="762000" cy="219077"/>
          </a:xfr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419100" y="772611"/>
            <a:ext cx="8305800" cy="4085140"/>
          </a:xfrm>
        </p:spPr>
        <p:txBody>
          <a:bodyPr/>
          <a:lstStyle>
            <a:lvl1pPr marL="257175" indent="-257175">
              <a:buFont typeface="Wingdings" panose="05000000000000000000" pitchFamily="2" charset="2"/>
              <a:buChar char="§"/>
              <a:defRPr sz="1500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  <a:lvl2pPr marL="557213" indent="-214313">
              <a:buFont typeface="Arial" pitchFamily="34" charset="0"/>
              <a:buChar char="•"/>
              <a:defRPr sz="1350">
                <a:latin typeface="Calibri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200">
                <a:latin typeface="Calibri" pitchFamily="34" charset="0"/>
              </a:defRPr>
            </a:lvl3pPr>
            <a:lvl4pPr marL="1200150" indent="-171450">
              <a:buFont typeface="Arial" pitchFamily="34" charset="0"/>
              <a:buChar char="•"/>
              <a:defRPr sz="1050">
                <a:latin typeface="Calibri" pitchFamily="34" charset="0"/>
              </a:defRPr>
            </a:lvl4pPr>
            <a:lvl5pPr marL="1543050" indent="-171450">
              <a:buFont typeface="Arial" pitchFamily="34" charset="0"/>
              <a:buChar char="•"/>
              <a:defRPr sz="105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74157" y="142695"/>
            <a:ext cx="5512444" cy="459486"/>
          </a:xfrm>
        </p:spPr>
        <p:txBody>
          <a:bodyPr>
            <a:normAutofit/>
          </a:bodyPr>
          <a:lstStyle>
            <a:lvl1pPr algn="l">
              <a:defRPr sz="1800" b="1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15" y="97657"/>
            <a:ext cx="1085438" cy="491303"/>
          </a:xfrm>
          <a:prstGeom prst="rect">
            <a:avLst/>
          </a:prstGeom>
        </p:spPr>
      </p:pic>
      <p:cxnSp>
        <p:nvCxnSpPr>
          <p:cNvPr id="9" name="Straight Connector 7"/>
          <p:cNvCxnSpPr>
            <a:cxnSpLocks noChangeShapeType="1"/>
          </p:cNvCxnSpPr>
          <p:nvPr userDrawn="1"/>
        </p:nvCxnSpPr>
        <p:spPr bwMode="auto">
          <a:xfrm>
            <a:off x="381000" y="630337"/>
            <a:ext cx="8382000" cy="119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</p:spPr>
      </p:cxnSp>
      <p:sp>
        <p:nvSpPr>
          <p:cNvPr id="10" name="Rectangle 9"/>
          <p:cNvSpPr/>
          <p:nvPr userDrawn="1"/>
        </p:nvSpPr>
        <p:spPr>
          <a:xfrm>
            <a:off x="1772331" y="4885707"/>
            <a:ext cx="52533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</a:rPr>
              <a:t>DISTRIBUTION STATEMENT C. Distribution authorized to US Government agencies and their contractors for the purpose of the CRAFT PI meeting.</a:t>
            </a:r>
            <a:b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</a:rPr>
              <a:t>Other requests for this document shall be referred to  DARPA.</a:t>
            </a:r>
          </a:p>
        </p:txBody>
      </p:sp>
      <p:pic>
        <p:nvPicPr>
          <p:cNvPr id="11" name="Picture 10" descr="https://encrypted-tbn1.gstatic.com/images?q=tbn:ANd9GcRhFXX-izk5q0S8GJT-kdsxoJBFJy0ivHzcBF2ZjolkQbq7dTAMag">
            <a:hlinkClick r:id="rId3"/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4853" y="97657"/>
            <a:ext cx="1282643" cy="489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9464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7"/>
          <p:cNvSpPr txBox="1">
            <a:spLocks noGrp="1"/>
          </p:cNvSpPr>
          <p:nvPr>
            <p:ph type="ctrTitle"/>
          </p:nvPr>
        </p:nvSpPr>
        <p:spPr>
          <a:xfrm>
            <a:off x="609600" y="2343162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ubTitle" idx="1"/>
          </p:nvPr>
        </p:nvSpPr>
        <p:spPr>
          <a:xfrm>
            <a:off x="1371600" y="34861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F497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7" descr="adept-we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0411" y="0"/>
            <a:ext cx="2797175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7"/>
          <p:cNvPicPr preferRelativeResize="0"/>
          <p:nvPr/>
        </p:nvPicPr>
        <p:blipFill rotWithShape="1">
          <a:blip r:embed="rId3">
            <a:alphaModFix/>
          </a:blip>
          <a:srcRect l="3728" r="29914"/>
          <a:stretch/>
        </p:blipFill>
        <p:spPr>
          <a:xfrm>
            <a:off x="7459731" y="4350326"/>
            <a:ext cx="1684269" cy="793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035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17" y="782802"/>
            <a:ext cx="8008937" cy="380743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037385" y="4886720"/>
            <a:ext cx="538291" cy="154386"/>
          </a:xfrm>
        </p:spPr>
        <p:txBody>
          <a:bodyPr/>
          <a:lstStyle>
            <a:lvl1pPr>
              <a:defRPr/>
            </a:lvl1pPr>
          </a:lstStyle>
          <a:p>
            <a:fld id="{6F8DB44B-FD3E-4D44-B421-541DF5A821F8}" type="slidenum">
              <a:rPr lang="en-US" altLang="ko-KR" smtClean="0"/>
              <a:pPr/>
              <a:t>‹#›</a:t>
            </a:fld>
            <a:endParaRPr lang="en-US" altLang="ko-KR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566737" y="707231"/>
            <a:ext cx="8008938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88846801"/>
      </p:ext>
    </p:extLst>
  </p:cSld>
  <p:clrMapOvr>
    <a:masterClrMapping/>
  </p:clrMapOvr>
  <p:transition/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455644" y="742951"/>
            <a:ext cx="8226425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2575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896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873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26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75C8-C148-D646-81FC-1D13FFF08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0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652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455613" y="857250"/>
            <a:ext cx="4037012" cy="394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7973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Font typeface="Noto Sans Symbols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4645033" y="857250"/>
            <a:ext cx="4037013" cy="394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7973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Font typeface="Noto Sans Symbols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/>
          <p:nvPr/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sz="20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92556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Content">
  <p:cSld name="Title_and_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311657" y="4914907"/>
            <a:ext cx="762000" cy="219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1"/>
          </p:nvPr>
        </p:nvSpPr>
        <p:spPr>
          <a:xfrm>
            <a:off x="419100" y="772611"/>
            <a:ext cx="8305800" cy="408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365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▪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ctrTitle"/>
          </p:nvPr>
        </p:nvSpPr>
        <p:spPr>
          <a:xfrm>
            <a:off x="1574157" y="142695"/>
            <a:ext cx="5512444" cy="45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2" name="Google Shape;42;p24"/>
          <p:cNvCxnSpPr/>
          <p:nvPr/>
        </p:nvCxnSpPr>
        <p:spPr>
          <a:xfrm>
            <a:off x="381000" y="630337"/>
            <a:ext cx="8382000" cy="1190"/>
          </a:xfrm>
          <a:prstGeom prst="straightConnector1">
            <a:avLst/>
          </a:prstGeom>
          <a:noFill/>
          <a:ln w="22225" cap="flat" cmpd="sng">
            <a:solidFill>
              <a:srgbClr val="0F5E9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" name="Google Shape;4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7123" y="84577"/>
            <a:ext cx="782817" cy="490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270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/>
          <p:nvPr/>
        </p:nvSpPr>
        <p:spPr>
          <a:xfrm>
            <a:off x="0" y="4891594"/>
            <a:ext cx="9144000" cy="25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1"/>
              </a:buClr>
              <a:buSzPts val="3000"/>
              <a:buFont typeface="Calibri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Black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35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F0BED-CD6F-8744-B513-B00FB01E8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5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33E40-A394-8B40-82D0-A3241F22E4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857250"/>
            <a:ext cx="4037012" cy="39421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3" y="857250"/>
            <a:ext cx="4037013" cy="39421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"/>
          <p:cNvSpPr txBox="1">
            <a:spLocks/>
          </p:cNvSpPr>
          <p:nvPr userDrawn="1"/>
        </p:nvSpPr>
        <p:spPr bwMode="auto">
          <a:xfrm>
            <a:off x="7010400" y="4964907"/>
            <a:ext cx="213360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 Black" pitchFamily="-112" charset="0"/>
                <a:ea typeface="Arial" pitchFamily="-112" charset="0"/>
                <a:cs typeface="Arial" pitchFamily="-112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499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11657" y="4914907"/>
            <a:ext cx="762000" cy="219077"/>
          </a:xfr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419100" y="772611"/>
            <a:ext cx="8305800" cy="408514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000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latin typeface="Calibri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latin typeface="Calibri" pitchFamily="34" charset="0"/>
              </a:defRPr>
            </a:lvl3pPr>
            <a:lvl4pPr marL="1600200" indent="-228600">
              <a:buFont typeface="Arial" pitchFamily="34" charset="0"/>
              <a:buChar char="•"/>
              <a:defRPr sz="1400">
                <a:latin typeface="Calibri" pitchFamily="34" charset="0"/>
              </a:defRPr>
            </a:lvl4pPr>
            <a:lvl5pPr marL="2057400" indent="-228600">
              <a:buFont typeface="Arial" pitchFamily="34" charset="0"/>
              <a:buChar char="•"/>
              <a:defRPr sz="140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74157" y="142695"/>
            <a:ext cx="5512444" cy="459486"/>
          </a:xfrm>
        </p:spPr>
        <p:txBody>
          <a:bodyPr>
            <a:normAutofit/>
          </a:bodyPr>
          <a:lstStyle>
            <a:lvl1pPr algn="l">
              <a:defRPr sz="2400" b="1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7"/>
          <p:cNvCxnSpPr>
            <a:cxnSpLocks noChangeShapeType="1"/>
          </p:cNvCxnSpPr>
          <p:nvPr userDrawn="1"/>
        </p:nvCxnSpPr>
        <p:spPr bwMode="auto">
          <a:xfrm>
            <a:off x="381000" y="630337"/>
            <a:ext cx="8382000" cy="119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23" y="84577"/>
            <a:ext cx="782817" cy="4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7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8EFA-07C6-481D-93A2-B1A45331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965D-7752-45CD-AA6B-5CEFAA825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37" y="937261"/>
            <a:ext cx="8833536" cy="36825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4C963-F164-4302-B2C7-24458823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D0445-79E7-49E4-A781-F82455CD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0DD9-8249-4E21-95CB-610A872E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8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8C11-7368-4183-BCD3-1B0ABDCC7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8EFA1-4C69-415C-8E79-E085D59A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42F3C-99AA-4353-AA88-534A5EE4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0DD9-8249-4E21-95CB-610A872E54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7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31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44" y="742951"/>
            <a:ext cx="82264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16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with two lines of text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64907"/>
            <a:ext cx="213360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Arial Black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BCE33E40-A394-8B40-82D0-A3241F22E4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adept-print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1"/>
            <a:ext cx="838192" cy="7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7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302" r:id="rId5"/>
    <p:sldLayoutId id="2147484303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rgbClr val="000081"/>
          </a:solidFill>
          <a:latin typeface="Calibri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9pPr>
    </p:titleStyle>
    <p:bodyStyle>
      <a:lvl1pPr marL="234950" indent="-234950" algn="l" rtl="0" eaLnBrk="0" fontAlgn="base" hangingPunct="0">
        <a:spcBef>
          <a:spcPts val="0"/>
        </a:spcBef>
        <a:spcAft>
          <a:spcPct val="0"/>
        </a:spcAft>
        <a:buClr>
          <a:srgbClr val="000080"/>
        </a:buClr>
        <a:buSzPct val="85000"/>
        <a:buFont typeface="Wingdings" charset="2"/>
        <a:buChar char="§"/>
        <a:defRPr sz="2800">
          <a:solidFill>
            <a:schemeClr val="tx1"/>
          </a:solidFill>
          <a:latin typeface="Calibri"/>
          <a:ea typeface="+mn-ea"/>
          <a:cs typeface="Helvetica"/>
        </a:defRPr>
      </a:lvl1pPr>
      <a:lvl2pPr marL="690563" indent="-234950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2400">
          <a:solidFill>
            <a:schemeClr val="tx1"/>
          </a:solidFill>
          <a:latin typeface="Calibri"/>
          <a:ea typeface="+mn-ea"/>
          <a:cs typeface="Helvetica"/>
        </a:defRPr>
      </a:lvl2pPr>
      <a:lvl3pPr marL="911225" indent="-220663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2000">
          <a:solidFill>
            <a:schemeClr val="tx1"/>
          </a:solidFill>
          <a:latin typeface="Calibri"/>
          <a:ea typeface="+mn-ea"/>
          <a:cs typeface="Helvetica"/>
        </a:defRPr>
      </a:lvl3pPr>
      <a:lvl4pPr marL="1035050" indent="-179388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1800">
          <a:solidFill>
            <a:schemeClr val="tx1"/>
          </a:solidFill>
          <a:latin typeface="Calibri"/>
          <a:ea typeface="+mn-ea"/>
          <a:cs typeface="Helvetica"/>
        </a:defRPr>
      </a:lvl4pPr>
      <a:lvl5pPr marL="1201738" indent="-166688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1800">
          <a:solidFill>
            <a:schemeClr val="tx1"/>
          </a:solidFill>
          <a:latin typeface="Calibri"/>
          <a:ea typeface="+mn-ea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7AFA20C-2E64-41C3-B1BB-CF69D03496D1}"/>
              </a:ext>
            </a:extLst>
          </p:cNvPr>
          <p:cNvSpPr/>
          <p:nvPr userDrawn="1"/>
        </p:nvSpPr>
        <p:spPr>
          <a:xfrm flipV="1">
            <a:off x="7254857" y="-1"/>
            <a:ext cx="919163" cy="815548"/>
          </a:xfrm>
          <a:prstGeom prst="rtTriangle">
            <a:avLst/>
          </a:prstGeom>
          <a:solidFill>
            <a:srgbClr val="043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C9535-C154-403B-B9C3-D9B10387C348}"/>
              </a:ext>
            </a:extLst>
          </p:cNvPr>
          <p:cNvSpPr/>
          <p:nvPr userDrawn="1"/>
        </p:nvSpPr>
        <p:spPr>
          <a:xfrm>
            <a:off x="-1" y="1"/>
            <a:ext cx="7254858" cy="815547"/>
          </a:xfrm>
          <a:prstGeom prst="rect">
            <a:avLst/>
          </a:prstGeom>
          <a:solidFill>
            <a:srgbClr val="043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4300-A148-4E13-B3F3-1B3CD382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" y="46788"/>
            <a:ext cx="7108121" cy="71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64B03-4D3C-45A1-9B28-9B37B5E75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737" y="937261"/>
            <a:ext cx="8833536" cy="368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57490-8F25-4DEF-A956-399458F8E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6A2F-FB01-48C9-9CD6-53B5F8119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22873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40DD9-8249-4E21-95CB-610A872E54F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AC199D-0374-47F0-85A0-03A4912079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r="80417"/>
          <a:stretch/>
        </p:blipFill>
        <p:spPr>
          <a:xfrm>
            <a:off x="8238866" y="102394"/>
            <a:ext cx="741407" cy="743581"/>
          </a:xfrm>
          <a:prstGeom prst="rect">
            <a:avLst/>
          </a:prstGeom>
        </p:spPr>
      </p:pic>
      <p:pic>
        <p:nvPicPr>
          <p:cNvPr id="5122" name="Picture 2" descr="Image result for berkeley architecture research">
            <a:extLst>
              <a:ext uri="{FF2B5EF4-FFF2-40B4-BE49-F238E27FC236}">
                <a16:creationId xmlns:a16="http://schemas.microsoft.com/office/drawing/2014/main" id="{210E5B15-0DE6-4974-A8C3-95CC263807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686999"/>
            <a:ext cx="2627098" cy="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0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7AFA20C-2E64-41C3-B1BB-CF69D03496D1}"/>
              </a:ext>
            </a:extLst>
          </p:cNvPr>
          <p:cNvSpPr/>
          <p:nvPr userDrawn="1"/>
        </p:nvSpPr>
        <p:spPr>
          <a:xfrm flipV="1">
            <a:off x="7254857" y="-1"/>
            <a:ext cx="919163" cy="815548"/>
          </a:xfrm>
          <a:prstGeom prst="rtTriangle">
            <a:avLst/>
          </a:prstGeom>
          <a:solidFill>
            <a:srgbClr val="043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C9535-C154-403B-B9C3-D9B10387C348}"/>
              </a:ext>
            </a:extLst>
          </p:cNvPr>
          <p:cNvSpPr/>
          <p:nvPr userDrawn="1"/>
        </p:nvSpPr>
        <p:spPr>
          <a:xfrm>
            <a:off x="-1" y="1"/>
            <a:ext cx="7254858" cy="815547"/>
          </a:xfrm>
          <a:prstGeom prst="rect">
            <a:avLst/>
          </a:prstGeom>
          <a:solidFill>
            <a:srgbClr val="043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4300-A148-4E13-B3F3-1B3CD382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" y="46788"/>
            <a:ext cx="7108121" cy="71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64B03-4D3C-45A1-9B28-9B37B5E75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737" y="937261"/>
            <a:ext cx="8833536" cy="368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57490-8F25-4DEF-A956-399458F8E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6A2F-FB01-48C9-9CD6-53B5F8119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22873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40DD9-8249-4E21-95CB-610A872E54F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AC199D-0374-47F0-85A0-03A4912079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866" y="102394"/>
            <a:ext cx="741407" cy="743581"/>
          </a:xfrm>
          <a:prstGeom prst="rect">
            <a:avLst/>
          </a:prstGeom>
        </p:spPr>
      </p:pic>
      <p:pic>
        <p:nvPicPr>
          <p:cNvPr id="5122" name="Picture 2" descr="Image result for berkeley architecture research">
            <a:extLst>
              <a:ext uri="{FF2B5EF4-FFF2-40B4-BE49-F238E27FC236}">
                <a16:creationId xmlns:a16="http://schemas.microsoft.com/office/drawing/2014/main" id="{210E5B15-0DE6-4974-A8C3-95CC263807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4686999"/>
            <a:ext cx="2627098" cy="3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0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44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5" r:id="rId2"/>
    <p:sldLayoutId id="2147484346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3" r:id="rId2"/>
    <p:sldLayoutId id="2147484364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44" y="742951"/>
            <a:ext cx="82264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16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with two lines of text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64907"/>
            <a:ext cx="2133600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Arial Black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BCE33E40-A394-8B40-82D0-A3241F22E4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adept-print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1"/>
            <a:ext cx="838192" cy="7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1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rgbClr val="000081"/>
          </a:solidFill>
          <a:latin typeface="Calibri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pitchFamily="18" charset="-128"/>
          <a:cs typeface="ＭＳ Ｐゴシック" pitchFamily="1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9pPr>
    </p:titleStyle>
    <p:bodyStyle>
      <a:lvl1pPr marL="234950" indent="-234950" algn="l" rtl="0" eaLnBrk="0" fontAlgn="base" hangingPunct="0">
        <a:spcBef>
          <a:spcPts val="0"/>
        </a:spcBef>
        <a:spcAft>
          <a:spcPct val="0"/>
        </a:spcAft>
        <a:buClr>
          <a:srgbClr val="000080"/>
        </a:buClr>
        <a:buSzPct val="85000"/>
        <a:buFont typeface="Wingdings" charset="2"/>
        <a:buChar char="§"/>
        <a:defRPr sz="2800">
          <a:solidFill>
            <a:schemeClr val="tx1"/>
          </a:solidFill>
          <a:latin typeface="Calibri"/>
          <a:ea typeface="+mn-ea"/>
          <a:cs typeface="Helvetica"/>
        </a:defRPr>
      </a:lvl1pPr>
      <a:lvl2pPr marL="690563" indent="-234950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2400">
          <a:solidFill>
            <a:schemeClr val="tx1"/>
          </a:solidFill>
          <a:latin typeface="Calibri"/>
          <a:ea typeface="+mn-ea"/>
          <a:cs typeface="Helvetica"/>
        </a:defRPr>
      </a:lvl2pPr>
      <a:lvl3pPr marL="911225" indent="-220663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2000">
          <a:solidFill>
            <a:schemeClr val="tx1"/>
          </a:solidFill>
          <a:latin typeface="Calibri"/>
          <a:ea typeface="+mn-ea"/>
          <a:cs typeface="Helvetica"/>
        </a:defRPr>
      </a:lvl3pPr>
      <a:lvl4pPr marL="1035050" indent="-179388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1800">
          <a:solidFill>
            <a:schemeClr val="tx1"/>
          </a:solidFill>
          <a:latin typeface="Calibri"/>
          <a:ea typeface="+mn-ea"/>
          <a:cs typeface="Helvetica"/>
        </a:defRPr>
      </a:lvl4pPr>
      <a:lvl5pPr marL="1201738" indent="-166688" algn="l" rtl="0" eaLnBrk="0" fontAlgn="base" hangingPunct="0">
        <a:spcBef>
          <a:spcPts val="0"/>
        </a:spcBef>
        <a:spcAft>
          <a:spcPct val="0"/>
        </a:spcAft>
        <a:buFont typeface="Lucida Grande"/>
        <a:buChar char="-"/>
        <a:defRPr sz="1800">
          <a:solidFill>
            <a:schemeClr val="tx1"/>
          </a:solidFill>
          <a:latin typeface="Calibri"/>
          <a:ea typeface="+mn-ea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89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29" r:id="rId1"/>
    <p:sldLayoutId id="214748443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body" idx="1"/>
          </p:nvPr>
        </p:nvSpPr>
        <p:spPr>
          <a:xfrm>
            <a:off x="455644" y="742951"/>
            <a:ext cx="8226425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38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18" descr="adept-prin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" y="1"/>
            <a:ext cx="838192" cy="700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250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1.jpeg"/><Relationship Id="rId26" Type="http://schemas.openxmlformats.org/officeDocument/2006/relationships/image" Target="../media/image14.png"/><Relationship Id="rId3" Type="http://schemas.openxmlformats.org/officeDocument/2006/relationships/image" Target="../media/image27.jpeg"/><Relationship Id="rId21" Type="http://schemas.openxmlformats.org/officeDocument/2006/relationships/image" Target="../media/image44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6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5" Type="http://schemas.openxmlformats.org/officeDocument/2006/relationships/image" Target="../media/image29.jpeg"/><Relationship Id="rId15" Type="http://schemas.openxmlformats.org/officeDocument/2006/relationships/image" Target="../media/image38.jpeg"/><Relationship Id="rId23" Type="http://schemas.openxmlformats.org/officeDocument/2006/relationships/image" Target="../media/image46.png"/><Relationship Id="rId10" Type="http://schemas.openxmlformats.org/officeDocument/2006/relationships/image" Target="../media/image34.jpeg"/><Relationship Id="rId19" Type="http://schemas.openxmlformats.org/officeDocument/2006/relationships/image" Target="../media/image42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microsoft.com/office/2007/relationships/hdphoto" Target="../media/hdphoto1.wdp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jpg"/><Relationship Id="rId11" Type="http://schemas.openxmlformats.org/officeDocument/2006/relationships/image" Target="../media/image30.jpeg"/><Relationship Id="rId5" Type="http://schemas.openxmlformats.org/officeDocument/2006/relationships/image" Target="../media/image51.jpg"/><Relationship Id="rId10" Type="http://schemas.openxmlformats.org/officeDocument/2006/relationships/image" Target="../media/image38.jpeg"/><Relationship Id="rId4" Type="http://schemas.openxmlformats.org/officeDocument/2006/relationships/image" Target="../media/image5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jpg"/><Relationship Id="rId10" Type="http://schemas.openxmlformats.org/officeDocument/2006/relationships/image" Target="../media/image61.jp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343161"/>
            <a:ext cx="8534400" cy="1102519"/>
          </a:xfrm>
        </p:spPr>
        <p:txBody>
          <a:bodyPr/>
          <a:lstStyle/>
          <a:p>
            <a:r>
              <a:rPr lang="en-US" sz="3200" dirty="0"/>
              <a:t>Agile Design of Efficient Processing Technologies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09600" y="2920704"/>
            <a:ext cx="7620000" cy="1600200"/>
          </a:xfrm>
        </p:spPr>
        <p:txBody>
          <a:bodyPr/>
          <a:lstStyle/>
          <a:p>
            <a:r>
              <a:rPr lang="en-US" sz="2400" dirty="0">
                <a:solidFill>
                  <a:srgbClr val="3366FF"/>
                </a:solidFill>
              </a:rPr>
              <a:t>Krste </a:t>
            </a:r>
            <a:r>
              <a:rPr lang="en-US" sz="2400" dirty="0" err="1">
                <a:solidFill>
                  <a:srgbClr val="3366FF"/>
                </a:solidFill>
              </a:rPr>
              <a:t>Asanović</a:t>
            </a:r>
            <a:r>
              <a:rPr lang="en-US" sz="2400" dirty="0"/>
              <a:t>, Bora </a:t>
            </a:r>
            <a:r>
              <a:rPr lang="en-US" sz="2400" dirty="0" err="1"/>
              <a:t>Nikolić</a:t>
            </a:r>
            <a:r>
              <a:rPr lang="en-US" sz="2400" dirty="0"/>
              <a:t>, </a:t>
            </a:r>
            <a:r>
              <a:rPr lang="en-US" sz="2400" dirty="0" err="1"/>
              <a:t>Elad</a:t>
            </a:r>
            <a:r>
              <a:rPr lang="en-US" sz="2400" dirty="0"/>
              <a:t> Alon, Jonathan Bachrach, Jim </a:t>
            </a:r>
            <a:r>
              <a:rPr lang="en-US" sz="2400" dirty="0" err="1"/>
              <a:t>Demmel</a:t>
            </a:r>
            <a:r>
              <a:rPr lang="en-US" sz="2400" dirty="0"/>
              <a:t>, Jonathan Ragan-Kelley, Koushik Sen, </a:t>
            </a:r>
            <a:r>
              <a:rPr lang="en-US" sz="2400" dirty="0" err="1"/>
              <a:t>Sanjit</a:t>
            </a:r>
            <a:r>
              <a:rPr lang="en-US" sz="2400" dirty="0"/>
              <a:t> </a:t>
            </a:r>
            <a:r>
              <a:rPr lang="en-US" sz="2400" dirty="0" err="1"/>
              <a:t>Seshia</a:t>
            </a:r>
            <a:r>
              <a:rPr lang="en-US" sz="2400" dirty="0"/>
              <a:t>, Sophia Shao, + cast of thousands</a:t>
            </a:r>
          </a:p>
          <a:p>
            <a:r>
              <a:rPr lang="en-US" sz="2400" dirty="0"/>
              <a:t>ADEPT End of Project Celebration, Virtual</a:t>
            </a:r>
          </a:p>
          <a:p>
            <a:r>
              <a:rPr lang="en-US" sz="2400" dirty="0"/>
              <a:t>December 9, 2021</a:t>
            </a:r>
          </a:p>
        </p:txBody>
      </p:sp>
    </p:spTree>
    <p:extLst>
      <p:ext uri="{BB962C8B-B14F-4D97-AF65-F5344CB8AC3E}">
        <p14:creationId xmlns:p14="http://schemas.microsoft.com/office/powerpoint/2010/main" val="423715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8">
            <a:extLst>
              <a:ext uri="{FF2B5EF4-FFF2-40B4-BE49-F238E27FC236}">
                <a16:creationId xmlns:a16="http://schemas.microsoft.com/office/drawing/2014/main" id="{3A596F41-AD60-B946-B90D-72F7E90A3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4" r="12790"/>
          <a:stretch/>
        </p:blipFill>
        <p:spPr>
          <a:xfrm>
            <a:off x="7598746" y="1337454"/>
            <a:ext cx="1142663" cy="1144001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023411" y="2499016"/>
            <a:ext cx="322020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Jun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7938" y="2506186"/>
            <a:ext cx="428198" cy="2308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May</a:t>
            </a:r>
          </a:p>
        </p:txBody>
      </p:sp>
      <p:pic>
        <p:nvPicPr>
          <p:cNvPr id="8" name="Picture 2" descr="Inline imag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543" y="1759849"/>
            <a:ext cx="605971" cy="64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651568" y="2682755"/>
            <a:ext cx="8274666" cy="39168"/>
          </a:xfrm>
          <a:prstGeom prst="straightConnector1">
            <a:avLst/>
          </a:prstGeom>
          <a:noFill/>
          <a:ln w="127000" cap="flat" cmpd="sng" algn="ctr">
            <a:solidFill>
              <a:srgbClr val="000090"/>
            </a:solidFill>
            <a:prstDash val="solid"/>
            <a:tailEnd type="triangle" w="med" len="sm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681355" y="1546653"/>
            <a:ext cx="629740" cy="724052"/>
            <a:chOff x="912555" y="1299286"/>
            <a:chExt cx="1272192" cy="1462717"/>
          </a:xfrm>
        </p:grpSpPr>
        <p:pic>
          <p:nvPicPr>
            <p:cNvPr id="13" name="Picture 12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2555" y="1637840"/>
              <a:ext cx="995875" cy="112416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34090" y="1299286"/>
              <a:ext cx="1250657" cy="466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cs typeface="Helvetica Neue"/>
                  <a:sym typeface="Arial"/>
                </a:rPr>
                <a:t>Raven-1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1944" y="1269271"/>
            <a:ext cx="619080" cy="1238963"/>
            <a:chOff x="4272457" y="1411153"/>
            <a:chExt cx="1317529" cy="2586530"/>
          </a:xfrm>
        </p:grpSpPr>
        <p:pic>
          <p:nvPicPr>
            <p:cNvPr id="16" name="Picture 15"/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3721460" y="2376447"/>
              <a:ext cx="2240718" cy="100175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272457" y="1411153"/>
              <a:ext cx="1317529" cy="481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cs typeface="Helvetica Neue"/>
                  <a:sym typeface="Arial"/>
                </a:rPr>
                <a:t>Raven-2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84003" y="1584886"/>
            <a:ext cx="619080" cy="816678"/>
            <a:chOff x="6081896" y="1153137"/>
            <a:chExt cx="1457146" cy="1724187"/>
          </a:xfrm>
        </p:grpSpPr>
        <p:pic>
          <p:nvPicPr>
            <p:cNvPr id="19" name="Picture 18"/>
            <p:cNvPicPr/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97174" y="1522519"/>
              <a:ext cx="995875" cy="13548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081896" y="1153137"/>
              <a:ext cx="1457146" cy="487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cs typeface="Helvetica Neue"/>
                  <a:sym typeface="Arial"/>
                </a:rPr>
                <a:t>Raven-3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54298" y="1591499"/>
            <a:ext cx="619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Raven-4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55298" y="3242580"/>
            <a:ext cx="650171" cy="662671"/>
            <a:chOff x="312810" y="4691228"/>
            <a:chExt cx="1155858" cy="1178081"/>
          </a:xfrm>
        </p:grpSpPr>
        <p:pic>
          <p:nvPicPr>
            <p:cNvPr id="23" name="Picture 22" descr="Macintosh HD:Users:yunsup:Dropbox:ucb:projects:photonics:headshots:eos14-c2-resized.jp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810" y="4691228"/>
              <a:ext cx="1155858" cy="794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87825" y="5458941"/>
              <a:ext cx="972345" cy="4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cs typeface="Helvetica Neue"/>
                  <a:sym typeface="Arial"/>
                </a:rPr>
                <a:t>EOS14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 rot="5400000">
            <a:off x="990913" y="3495677"/>
            <a:ext cx="1205728" cy="546945"/>
            <a:chOff x="1287150" y="5555141"/>
            <a:chExt cx="2286746" cy="1126137"/>
          </a:xfrm>
        </p:grpSpPr>
        <p:pic>
          <p:nvPicPr>
            <p:cNvPr id="26" name="Picture 25" descr="Macintosh HD:Users:yunsup:Dropbox:ucb:projects:photonics:headshots:eos16-c2-resized.jpg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87150" y="5886318"/>
              <a:ext cx="1853295" cy="71612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16200000">
              <a:off x="2791933" y="5899315"/>
              <a:ext cx="1126137" cy="437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cs typeface="Helvetica Neue"/>
                  <a:sym typeface="Arial"/>
                </a:rPr>
                <a:t>EOS16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rot="5400000">
            <a:off x="1389502" y="3389025"/>
            <a:ext cx="1133485" cy="546945"/>
            <a:chOff x="3318394" y="4889883"/>
            <a:chExt cx="2363919" cy="1281333"/>
          </a:xfrm>
        </p:grpSpPr>
        <p:pic>
          <p:nvPicPr>
            <p:cNvPr id="29" name="Picture 28" descr="Macintosh HD:Users:yunsup:Dropbox:ucb:projects:photonics:headshots:eos18-c2-resized.jpg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18394" y="5275374"/>
              <a:ext cx="1853295" cy="71601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 rot="16200000">
              <a:off x="4800943" y="5289846"/>
              <a:ext cx="1281333" cy="481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cs typeface="Helvetica Neue"/>
                  <a:sym typeface="Arial"/>
                </a:rPr>
                <a:t>EOS18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 rot="5400000">
            <a:off x="1768160" y="3498248"/>
            <a:ext cx="1195573" cy="546945"/>
            <a:chOff x="3827561" y="5874645"/>
            <a:chExt cx="2385006" cy="1147961"/>
          </a:xfrm>
        </p:grpSpPr>
        <p:pic>
          <p:nvPicPr>
            <p:cNvPr id="32" name="Picture 31" descr="Macintosh HD:Users:yunsup:Dropbox:ucb:projects:photonics:headshots:eos20-c2-resized.jpg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27561" y="6124360"/>
              <a:ext cx="1853295" cy="7132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 rot="16200000">
              <a:off x="5408347" y="6218387"/>
              <a:ext cx="1147961" cy="46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cs typeface="Helvetica Neue"/>
                  <a:sym typeface="Arial"/>
                </a:rPr>
                <a:t>EOS20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20435" y="4061184"/>
            <a:ext cx="5469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EOS22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05728" y="4047701"/>
            <a:ext cx="5469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EOS24</a:t>
            </a:r>
          </a:p>
        </p:txBody>
      </p:sp>
      <p:cxnSp>
        <p:nvCxnSpPr>
          <p:cNvPr id="36" name="Straight Arrow Connector 35"/>
          <p:cNvCxnSpPr>
            <a:stCxn id="13" idx="2"/>
          </p:cNvCxnSpPr>
          <p:nvPr/>
        </p:nvCxnSpPr>
        <p:spPr>
          <a:xfrm flipH="1">
            <a:off x="806333" y="2270708"/>
            <a:ext cx="121508" cy="45086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37" name="Straight Arrow Connector 36"/>
          <p:cNvCxnSpPr>
            <a:stCxn id="49" idx="2"/>
            <a:endCxn id="23" idx="0"/>
          </p:cNvCxnSpPr>
          <p:nvPr/>
        </p:nvCxnSpPr>
        <p:spPr>
          <a:xfrm flipH="1">
            <a:off x="980384" y="2739067"/>
            <a:ext cx="598908" cy="50351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 flipH="1">
            <a:off x="1532500" y="2319460"/>
            <a:ext cx="420722" cy="9231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39" name="Straight Arrow Connector 38"/>
          <p:cNvCxnSpPr>
            <a:stCxn id="16" idx="3"/>
          </p:cNvCxnSpPr>
          <p:nvPr/>
        </p:nvCxnSpPr>
        <p:spPr>
          <a:xfrm>
            <a:off x="1459476" y="2508238"/>
            <a:ext cx="339004" cy="2133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40" name="Straight Arrow Connector 39"/>
          <p:cNvCxnSpPr>
            <a:endCxn id="29" idx="1"/>
          </p:cNvCxnSpPr>
          <p:nvPr/>
        </p:nvCxnSpPr>
        <p:spPr>
          <a:xfrm flipH="1">
            <a:off x="1912348" y="2741358"/>
            <a:ext cx="611741" cy="3543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41" name="Straight Arrow Connector 40"/>
          <p:cNvCxnSpPr>
            <a:stCxn id="52" idx="2"/>
            <a:endCxn id="32" idx="1"/>
          </p:cNvCxnSpPr>
          <p:nvPr/>
        </p:nvCxnSpPr>
        <p:spPr>
          <a:xfrm flipH="1">
            <a:off x="2350528" y="2739067"/>
            <a:ext cx="605465" cy="43486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42" name="Straight Arrow Connector 41"/>
          <p:cNvCxnSpPr>
            <a:stCxn id="19" idx="2"/>
          </p:cNvCxnSpPr>
          <p:nvPr/>
        </p:nvCxnSpPr>
        <p:spPr>
          <a:xfrm>
            <a:off x="1944530" y="2401565"/>
            <a:ext cx="1110450" cy="30578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622811" y="271770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99528" y="271770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33726" y="271770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5750" y="271770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08605" y="2725641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624" y="2508235"/>
            <a:ext cx="4058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May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95588" y="2508235"/>
            <a:ext cx="3674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Apr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87788" y="2511171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Aug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31665" y="2508235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Feb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89120" y="2508235"/>
            <a:ext cx="333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Jul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12340" y="2508235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Sep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477717" y="2508235"/>
            <a:ext cx="386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Mar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37474" y="2508235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Nov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25559" y="2516957"/>
            <a:ext cx="386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Mar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36622" y="3844550"/>
            <a:ext cx="657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SWERVE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76560" y="2513279"/>
            <a:ext cx="3674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Apr</a:t>
            </a:r>
          </a:p>
        </p:txBody>
      </p:sp>
      <p:pic>
        <p:nvPicPr>
          <p:cNvPr id="59" name="Picture 58" descr="eos20-screenshot.pn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50136" y="3386038"/>
            <a:ext cx="882926" cy="341807"/>
          </a:xfrm>
          <a:prstGeom prst="rect">
            <a:avLst/>
          </a:prstGeom>
        </p:spPr>
      </p:pic>
      <p:cxnSp>
        <p:nvCxnSpPr>
          <p:cNvPr id="60" name="Straight Arrow Connector 59"/>
          <p:cNvCxnSpPr>
            <a:stCxn id="8" idx="2"/>
          </p:cNvCxnSpPr>
          <p:nvPr/>
        </p:nvCxnSpPr>
        <p:spPr>
          <a:xfrm>
            <a:off x="2507524" y="2408528"/>
            <a:ext cx="1540426" cy="29788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61" name="Straight Arrow Connector 60"/>
          <p:cNvCxnSpPr>
            <a:endCxn id="64" idx="0"/>
          </p:cNvCxnSpPr>
          <p:nvPr/>
        </p:nvCxnSpPr>
        <p:spPr>
          <a:xfrm flipH="1">
            <a:off x="3834199" y="2711074"/>
            <a:ext cx="748763" cy="4104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62" name="Straight Arrow Connector 61"/>
          <p:cNvCxnSpPr>
            <a:endCxn id="59" idx="1"/>
          </p:cNvCxnSpPr>
          <p:nvPr/>
        </p:nvCxnSpPr>
        <p:spPr>
          <a:xfrm flipH="1">
            <a:off x="2791603" y="2733715"/>
            <a:ext cx="921605" cy="3817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pic>
        <p:nvPicPr>
          <p:cNvPr id="63" name="Picture 62" descr="swerve_medium.jpg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319" y="3121481"/>
            <a:ext cx="512436" cy="717074"/>
          </a:xfrm>
          <a:prstGeom prst="rect">
            <a:avLst/>
          </a:prstGeom>
        </p:spPr>
      </p:pic>
      <p:pic>
        <p:nvPicPr>
          <p:cNvPr id="64" name="Picture 2" descr="F:\Work\ISGGIT\experimental\chips\eos24\data\die-photo1.tif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4876" y="3121477"/>
            <a:ext cx="458633" cy="8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21D3CE01-5AD8-4306-87C9-61447A449E79" descr="DB02645C-BB73-4276-8F4F-1C48A79480CC@EECS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009" y="1605702"/>
            <a:ext cx="762721" cy="76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036623" y="1428510"/>
            <a:ext cx="696395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Hurricane-1</a:t>
            </a:r>
          </a:p>
        </p:txBody>
      </p:sp>
      <p:cxnSp>
        <p:nvCxnSpPr>
          <p:cNvPr id="67" name="Straight Arrow Connector 66"/>
          <p:cNvCxnSpPr>
            <a:stCxn id="63" idx="0"/>
            <a:endCxn id="56" idx="2"/>
          </p:cNvCxnSpPr>
          <p:nvPr/>
        </p:nvCxnSpPr>
        <p:spPr>
          <a:xfrm flipV="1">
            <a:off x="3306537" y="2747789"/>
            <a:ext cx="1212344" cy="37369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68" name="Straight Arrow Connector 67"/>
          <p:cNvCxnSpPr>
            <a:stCxn id="65" idx="2"/>
          </p:cNvCxnSpPr>
          <p:nvPr/>
        </p:nvCxnSpPr>
        <p:spPr>
          <a:xfrm>
            <a:off x="3235368" y="2368422"/>
            <a:ext cx="1583376" cy="34166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805905" y="2735292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2016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777" y="3038557"/>
            <a:ext cx="577379" cy="579383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962870" y="2505465"/>
            <a:ext cx="333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Jul</a:t>
            </a:r>
          </a:p>
        </p:txBody>
      </p:sp>
      <p:cxnSp>
        <p:nvCxnSpPr>
          <p:cNvPr id="72" name="Straight Arrow Connector 71"/>
          <p:cNvCxnSpPr>
            <a:stCxn id="70" idx="0"/>
          </p:cNvCxnSpPr>
          <p:nvPr/>
        </p:nvCxnSpPr>
        <p:spPr>
          <a:xfrm flipV="1">
            <a:off x="4367463" y="2710803"/>
            <a:ext cx="518146" cy="32775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165352" y="2507093"/>
            <a:ext cx="386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Mar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904190" y="1379009"/>
            <a:ext cx="696395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Hurricane-2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08816" y="3645987"/>
            <a:ext cx="576581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CRAFT-0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571" y="1567114"/>
            <a:ext cx="817017" cy="905561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5235517" y="2735292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2017</a:t>
            </a:r>
          </a:p>
        </p:txBody>
      </p:sp>
      <p:pic>
        <p:nvPicPr>
          <p:cNvPr id="79" name="9DD15880-BB59-4000-B3CA-E97141CE0E54" descr="F698E504-7863-4D00-AB1D-B14C8C7F593D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71" y="1576254"/>
            <a:ext cx="905601" cy="90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14D11800-B8B6-4A31-8065-617AE0AC3826" descr="DC101679-B747-4DF4-9368-E0346030E2C8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261" y="3038557"/>
            <a:ext cx="896958" cy="8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4737611" y="3943350"/>
            <a:ext cx="72845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FFT2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934648" y="1379009"/>
            <a:ext cx="66210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CraftP1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264111" y="4372785"/>
            <a:ext cx="5299361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Raven, Hurricane: ST 28nm FDSOI, SWERVE: TSMC 28nm </a:t>
            </a:r>
            <a:b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</a:b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EOS: IBM 45nm SOI, </a:t>
            </a:r>
            <a:b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</a:b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CRAFT: 16nm TSMC, Intel 22nm </a:t>
            </a:r>
          </a:p>
        </p:txBody>
      </p:sp>
      <p:cxnSp>
        <p:nvCxnSpPr>
          <p:cNvPr id="84" name="Straight Arrow Connector 83"/>
          <p:cNvCxnSpPr/>
          <p:nvPr/>
        </p:nvCxnSpPr>
        <p:spPr bwMode="auto">
          <a:xfrm>
            <a:off x="3811084" y="1107340"/>
            <a:ext cx="4237553" cy="0"/>
          </a:xfrm>
          <a:prstGeom prst="straightConnector1">
            <a:avLst/>
          </a:prstGeom>
          <a:noFill/>
          <a:ln w="22225">
            <a:solidFill>
              <a:sysClr val="windowText" lastClr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4395270" y="951570"/>
            <a:ext cx="88555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Chisel3+BAG2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511" y="1552134"/>
            <a:ext cx="945907" cy="905872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5930810" y="1355206"/>
            <a:ext cx="69275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EAGLE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5415493" y="2516955"/>
            <a:ext cx="275519" cy="19392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90" name="Straight Arrow Connector 89"/>
          <p:cNvCxnSpPr/>
          <p:nvPr/>
        </p:nvCxnSpPr>
        <p:spPr>
          <a:xfrm flipV="1">
            <a:off x="5448006" y="2758150"/>
            <a:ext cx="243005" cy="26194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6203848" y="2735292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2018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291" y="3040000"/>
            <a:ext cx="587232" cy="555596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5930811" y="3628250"/>
            <a:ext cx="39271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AI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Built a Lot of Chips!</a:t>
            </a:r>
          </a:p>
        </p:txBody>
      </p:sp>
      <p:cxnSp>
        <p:nvCxnSpPr>
          <p:cNvPr id="77" name="Straight Arrow Connector 76"/>
          <p:cNvCxnSpPr>
            <a:stCxn id="76" idx="2"/>
            <a:endCxn id="73" idx="2"/>
          </p:cNvCxnSpPr>
          <p:nvPr/>
        </p:nvCxnSpPr>
        <p:spPr>
          <a:xfrm>
            <a:off x="4192080" y="2472675"/>
            <a:ext cx="1166594" cy="2652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98" y="1634471"/>
            <a:ext cx="594218" cy="596903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7090219" y="2706134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2019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6119184" y="2470489"/>
            <a:ext cx="213103" cy="23690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111" name="Straight Arrow Connector 110"/>
          <p:cNvCxnSpPr/>
          <p:nvPr/>
        </p:nvCxnSpPr>
        <p:spPr>
          <a:xfrm flipV="1">
            <a:off x="6029907" y="2714855"/>
            <a:ext cx="285289" cy="3662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sp>
        <p:nvSpPr>
          <p:cNvPr id="113" name="TextBox 112"/>
          <p:cNvSpPr txBox="1"/>
          <p:nvPr/>
        </p:nvSpPr>
        <p:spPr>
          <a:xfrm>
            <a:off x="6462210" y="2470489"/>
            <a:ext cx="456275" cy="2308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Mar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929700" y="1154093"/>
            <a:ext cx="65159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EAGLEX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462211" y="3798971"/>
            <a:ext cx="4144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GPS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715870" y="2260617"/>
            <a:ext cx="520571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FADER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 flipH="1" flipV="1">
            <a:off x="7114648" y="2240803"/>
            <a:ext cx="484098" cy="4717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130" name="Straight Arrow Connector 129"/>
          <p:cNvCxnSpPr/>
          <p:nvPr/>
        </p:nvCxnSpPr>
        <p:spPr>
          <a:xfrm flipV="1">
            <a:off x="7613125" y="2486751"/>
            <a:ext cx="575018" cy="21318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135" name="Straight Arrow Connector 134"/>
          <p:cNvCxnSpPr/>
          <p:nvPr/>
        </p:nvCxnSpPr>
        <p:spPr bwMode="auto">
          <a:xfrm>
            <a:off x="1715422" y="1356615"/>
            <a:ext cx="2975840" cy="0"/>
          </a:xfrm>
          <a:prstGeom prst="straightConnector1">
            <a:avLst/>
          </a:prstGeom>
          <a:noFill/>
          <a:ln w="22225">
            <a:solidFill>
              <a:sysClr val="windowText" lastClr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" name="TextBox 136"/>
          <p:cNvSpPr txBox="1"/>
          <p:nvPr/>
        </p:nvSpPr>
        <p:spPr>
          <a:xfrm>
            <a:off x="2233726" y="1162423"/>
            <a:ext cx="88555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BAG</a:t>
            </a:r>
          </a:p>
        </p:txBody>
      </p:sp>
      <p:cxnSp>
        <p:nvCxnSpPr>
          <p:cNvPr id="138" name="Straight Arrow Connector 137"/>
          <p:cNvCxnSpPr/>
          <p:nvPr/>
        </p:nvCxnSpPr>
        <p:spPr bwMode="auto">
          <a:xfrm>
            <a:off x="1715422" y="1115641"/>
            <a:ext cx="2068149" cy="0"/>
          </a:xfrm>
          <a:prstGeom prst="straightConnector1">
            <a:avLst/>
          </a:prstGeom>
          <a:noFill/>
          <a:ln w="22225">
            <a:solidFill>
              <a:sysClr val="windowText" lastClr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0" name="TextBox 139"/>
          <p:cNvSpPr txBox="1"/>
          <p:nvPr/>
        </p:nvSpPr>
        <p:spPr>
          <a:xfrm>
            <a:off x="2277655" y="946192"/>
            <a:ext cx="88555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Chisel2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225377" y="930742"/>
            <a:ext cx="88555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Chisel</a:t>
            </a:r>
          </a:p>
        </p:txBody>
      </p:sp>
      <p:cxnSp>
        <p:nvCxnSpPr>
          <p:cNvPr id="142" name="Straight Arrow Connector 141"/>
          <p:cNvCxnSpPr>
            <a:endCxn id="141" idx="2"/>
          </p:cNvCxnSpPr>
          <p:nvPr/>
        </p:nvCxnSpPr>
        <p:spPr bwMode="auto">
          <a:xfrm>
            <a:off x="1264528" y="1125399"/>
            <a:ext cx="403629" cy="18928"/>
          </a:xfrm>
          <a:prstGeom prst="straightConnector1">
            <a:avLst/>
          </a:prstGeom>
          <a:noFill/>
          <a:ln w="22225">
            <a:solidFill>
              <a:sysClr val="windowText" lastClr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" name="Straight Arrow Connector 145"/>
          <p:cNvCxnSpPr/>
          <p:nvPr/>
        </p:nvCxnSpPr>
        <p:spPr bwMode="auto">
          <a:xfrm flipV="1">
            <a:off x="770499" y="1125398"/>
            <a:ext cx="403628" cy="4219"/>
          </a:xfrm>
          <a:prstGeom prst="straightConnector1">
            <a:avLst/>
          </a:prstGeom>
          <a:noFill/>
          <a:ln w="22225">
            <a:solidFill>
              <a:sysClr val="windowText" lastClr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7" name="TextBox 146"/>
          <p:cNvSpPr txBox="1"/>
          <p:nvPr/>
        </p:nvSpPr>
        <p:spPr>
          <a:xfrm>
            <a:off x="737744" y="927773"/>
            <a:ext cx="88555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Verilog</a:t>
            </a:r>
          </a:p>
        </p:txBody>
      </p:sp>
      <p:pic>
        <p:nvPicPr>
          <p:cNvPr id="246" name="Picture 245" descr="A screen shot of a monitor&#10;&#10;Description automatically generated">
            <a:extLst>
              <a:ext uri="{FF2B5EF4-FFF2-40B4-BE49-F238E27FC236}">
                <a16:creationId xmlns:a16="http://schemas.microsoft.com/office/drawing/2014/main" id="{3E5E2FE9-1843-4569-B78E-3338E9920D7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82" y="3062960"/>
            <a:ext cx="658307" cy="656417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33" y="3079601"/>
            <a:ext cx="637205" cy="609755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05E9F4A4-B7BD-40D6-9F90-EE3946B572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83" y="3065366"/>
            <a:ext cx="561419" cy="1169622"/>
          </a:xfrm>
          <a:prstGeom prst="rect">
            <a:avLst/>
          </a:prstGeom>
        </p:spPr>
      </p:pic>
      <p:cxnSp>
        <p:nvCxnSpPr>
          <p:cNvPr id="116" name="Straight Arrow Connector 115"/>
          <p:cNvCxnSpPr/>
          <p:nvPr/>
        </p:nvCxnSpPr>
        <p:spPr>
          <a:xfrm flipH="1">
            <a:off x="6909721" y="2707397"/>
            <a:ext cx="695429" cy="36650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cxnSp>
        <p:nvCxnSpPr>
          <p:cNvPr id="250" name="Straight Arrow Connector 249"/>
          <p:cNvCxnSpPr>
            <a:endCxn id="248" idx="0"/>
          </p:cNvCxnSpPr>
          <p:nvPr/>
        </p:nvCxnSpPr>
        <p:spPr>
          <a:xfrm>
            <a:off x="8304738" y="2669387"/>
            <a:ext cx="158555" cy="39597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sp>
        <p:nvSpPr>
          <p:cNvPr id="254" name="TextBox 253"/>
          <p:cNvSpPr txBox="1"/>
          <p:nvPr/>
        </p:nvSpPr>
        <p:spPr>
          <a:xfrm>
            <a:off x="7689013" y="2756848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cs typeface="Helvetica Neue"/>
                <a:sym typeface="Arial"/>
              </a:rPr>
              <a:t>2020</a:t>
            </a:r>
          </a:p>
        </p:txBody>
      </p:sp>
      <p:cxnSp>
        <p:nvCxnSpPr>
          <p:cNvPr id="255" name="Straight Arrow Connector 254"/>
          <p:cNvCxnSpPr>
            <a:endCxn id="247" idx="0"/>
          </p:cNvCxnSpPr>
          <p:nvPr/>
        </p:nvCxnSpPr>
        <p:spPr>
          <a:xfrm flipH="1">
            <a:off x="7668036" y="2682756"/>
            <a:ext cx="636703" cy="39684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oval"/>
            <a:tailEnd type="oval" w="med" len="med"/>
          </a:ln>
          <a:effectLst/>
        </p:spPr>
      </p:cxnSp>
      <p:sp>
        <p:nvSpPr>
          <p:cNvPr id="5" name="Right Brace 4">
            <a:extLst>
              <a:ext uri="{FF2B5EF4-FFF2-40B4-BE49-F238E27FC236}">
                <a16:creationId xmlns:a16="http://schemas.microsoft.com/office/drawing/2014/main" id="{D17C994D-3E24-4C3A-AF35-24B3A47C0530}"/>
              </a:ext>
            </a:extLst>
          </p:cNvPr>
          <p:cNvSpPr/>
          <p:nvPr/>
        </p:nvSpPr>
        <p:spPr>
          <a:xfrm rot="5400000">
            <a:off x="6540026" y="2317925"/>
            <a:ext cx="261942" cy="4140825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9" name="Google Shape;19;p18" descr="adept-print.png">
            <a:extLst>
              <a:ext uri="{FF2B5EF4-FFF2-40B4-BE49-F238E27FC236}">
                <a16:creationId xmlns:a16="http://schemas.microsoft.com/office/drawing/2014/main" id="{A97025EA-BC8C-414B-99F8-78E2F67A7E6E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406913" y="4553063"/>
            <a:ext cx="525074" cy="412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78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Very Large Scale Disintegration</a:t>
            </a:r>
            <a:endParaRPr/>
          </a:p>
        </p:txBody>
      </p:sp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455644" y="742951"/>
            <a:ext cx="8226425" cy="62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Research: Bigger chips test our design methodologies</a:t>
            </a:r>
            <a:endParaRPr/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311" y="3545017"/>
            <a:ext cx="2771104" cy="148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1096" y="3702366"/>
            <a:ext cx="1039279" cy="80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1129" y="3702366"/>
            <a:ext cx="841854" cy="84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 descr="Intel Stratix 10 MX FPGA: beginning of the end for DDR4 | TechProviderZo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1215" y="3622245"/>
            <a:ext cx="1502785" cy="111125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/>
          <p:nvPr/>
        </p:nvSpPr>
        <p:spPr>
          <a:xfrm>
            <a:off x="6944495" y="1548247"/>
            <a:ext cx="1163780" cy="116378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6944495" y="1046138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7">
            <a:alphaModFix/>
          </a:blip>
          <a:srcRect l="12964" r="12790"/>
          <a:stretch/>
        </p:blipFill>
        <p:spPr>
          <a:xfrm>
            <a:off x="4166968" y="1391717"/>
            <a:ext cx="1502785" cy="150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8747" y="1651354"/>
            <a:ext cx="1261209" cy="120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18976" y="1825336"/>
            <a:ext cx="932760" cy="103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 descr="DB02645C-BB73-4276-8F4F-1C48A79480CC@EEC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6203" y="1981200"/>
            <a:ext cx="877983" cy="87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1456" y="2131818"/>
            <a:ext cx="437008" cy="72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7">
            <a:alphaModFix/>
          </a:blip>
          <a:srcRect l="12964" r="12790"/>
          <a:stretch/>
        </p:blipFill>
        <p:spPr>
          <a:xfrm>
            <a:off x="6939195" y="1536366"/>
            <a:ext cx="1163779" cy="116514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6324600" y="971550"/>
            <a:ext cx="2438400" cy="2362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 rot="10800000">
            <a:off x="6935230" y="2804791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/>
          <p:nvPr/>
        </p:nvSpPr>
        <p:spPr>
          <a:xfrm rot="5400000">
            <a:off x="7829296" y="1930724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 rot="-5400000">
            <a:off x="6052505" y="1930724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867400" y="1825336"/>
            <a:ext cx="381000" cy="594014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460375" y="2863658"/>
            <a:ext cx="8226425" cy="62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1700"/>
              <a:buFont typeface="Noto Sans Symbols"/>
              <a:buChar char="▪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Industry: Bigger chips make up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Moore’s law sunset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4623572" y="3880865"/>
            <a:ext cx="381000" cy="594014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4038600" y="4475703"/>
            <a:ext cx="6132018" cy="57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L. Su, HotChips’19 Keynote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620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Chiplets</a:t>
            </a:r>
            <a:r>
              <a:rPr lang="en-US" dirty="0"/>
              <a:t> reduce NRE for Specialized Systems</a:t>
            </a:r>
            <a:endParaRPr dirty="0"/>
          </a:p>
        </p:txBody>
      </p:sp>
      <p:sp>
        <p:nvSpPr>
          <p:cNvPr id="156" name="Google Shape;156;p5"/>
          <p:cNvSpPr txBox="1">
            <a:spLocks noGrp="1"/>
          </p:cNvSpPr>
          <p:nvPr>
            <p:ph type="body" idx="1"/>
          </p:nvPr>
        </p:nvSpPr>
        <p:spPr>
          <a:xfrm>
            <a:off x="116182" y="806033"/>
            <a:ext cx="572392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000" dirty="0" err="1"/>
              <a:t>Chiplets</a:t>
            </a:r>
            <a:r>
              <a:rPr lang="en-US" sz="2000" dirty="0"/>
              <a:t> allow peripherals, general compute, &amp; accelerators to each evolve at appropriate rate:</a:t>
            </a:r>
            <a:endParaRPr sz="2400" dirty="0"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en-US" sz="1800" b="1" dirty="0"/>
              <a:t>Slow</a:t>
            </a:r>
            <a:r>
              <a:rPr lang="en-US" sz="1800" dirty="0"/>
              <a:t> change in </a:t>
            </a:r>
            <a:r>
              <a:rPr lang="en-US" sz="1800" dirty="0" err="1"/>
              <a:t>chiplet</a:t>
            </a:r>
            <a:r>
              <a:rPr lang="en-US" sz="1800" dirty="0"/>
              <a:t>-to-</a:t>
            </a:r>
            <a:r>
              <a:rPr lang="en-US" sz="1800" dirty="0" err="1"/>
              <a:t>chiplet</a:t>
            </a:r>
            <a:r>
              <a:rPr lang="en-US" sz="1800" dirty="0"/>
              <a:t> and off-chip physical interfaces</a:t>
            </a:r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en-US" sz="1800" b="1" dirty="0"/>
              <a:t>Moderate</a:t>
            </a:r>
            <a:r>
              <a:rPr lang="en-US" sz="1800" dirty="0"/>
              <a:t> rate change in general-purpose compute</a:t>
            </a:r>
            <a:endParaRPr lang="en-US" dirty="0"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en-US" sz="1800" b="1" dirty="0"/>
              <a:t>Fast</a:t>
            </a:r>
            <a:r>
              <a:rPr lang="en-US" sz="1800" dirty="0"/>
              <a:t> evolution in custom accelerators/algorithms</a:t>
            </a:r>
            <a:endParaRPr sz="1800" dirty="0"/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000" dirty="0"/>
              <a:t>SLICE to develop new </a:t>
            </a:r>
            <a:r>
              <a:rPr lang="en-US" sz="2000" dirty="0" err="1"/>
              <a:t>chiplet</a:t>
            </a:r>
            <a:r>
              <a:rPr lang="en-US" sz="2000" dirty="0"/>
              <a:t>-based architectures, interface standards, design flows, software</a:t>
            </a:r>
            <a:endParaRPr lang="en-US" sz="1800"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1800" dirty="0" err="1"/>
              <a:t>Chiplet</a:t>
            </a:r>
            <a:r>
              <a:rPr lang="en-US" sz="1800" dirty="0"/>
              <a:t> discovery, protocol negotiations?</a:t>
            </a:r>
            <a:endParaRPr lang="en-US"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1800" dirty="0"/>
              <a:t>Establish draft open standards</a:t>
            </a:r>
            <a:endParaRPr sz="2000" dirty="0"/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000" dirty="0"/>
              <a:t>Innovate in domain-specific accelerators, driven by important applications and algorithms</a:t>
            </a:r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000" b="1" i="1" dirty="0"/>
              <a:t>Develop new industry around </a:t>
            </a:r>
            <a:r>
              <a:rPr lang="en-US" sz="2000" b="1" i="1" dirty="0" err="1"/>
              <a:t>chiplet</a:t>
            </a:r>
            <a:r>
              <a:rPr lang="en-US" sz="2000" b="1" i="1" dirty="0"/>
              <a:t>-based systems</a:t>
            </a:r>
          </a:p>
          <a:p>
            <a:pPr marL="234950" lvl="0" indent="-1054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endParaRPr sz="2000" dirty="0"/>
          </a:p>
        </p:txBody>
      </p:sp>
      <p:sp>
        <p:nvSpPr>
          <p:cNvPr id="157" name="Google Shape;157;p5"/>
          <p:cNvSpPr/>
          <p:nvPr/>
        </p:nvSpPr>
        <p:spPr>
          <a:xfrm>
            <a:off x="6563495" y="1624447"/>
            <a:ext cx="1163780" cy="116378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6563495" y="1122338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5"/>
          <p:cNvPicPr preferRelativeResize="0"/>
          <p:nvPr/>
        </p:nvPicPr>
        <p:blipFill rotWithShape="1">
          <a:blip r:embed="rId3">
            <a:alphaModFix/>
          </a:blip>
          <a:srcRect l="12964" r="12790"/>
          <a:stretch/>
        </p:blipFill>
        <p:spPr>
          <a:xfrm>
            <a:off x="6558195" y="1612566"/>
            <a:ext cx="1163779" cy="116514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5943600" y="1047750"/>
            <a:ext cx="2438400" cy="2362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"/>
          <p:cNvSpPr/>
          <p:nvPr/>
        </p:nvSpPr>
        <p:spPr>
          <a:xfrm rot="10800000">
            <a:off x="6554230" y="2880991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 rot="5400000">
            <a:off x="7448296" y="2006924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 rot="-5400000">
            <a:off x="5671505" y="2006924"/>
            <a:ext cx="1163780" cy="398826"/>
          </a:xfrm>
          <a:prstGeom prst="rect">
            <a:avLst/>
          </a:prstGeom>
          <a:solidFill>
            <a:srgbClr val="B1F5FE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6705600" y="172376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Compute 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complex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5"/>
          <p:cNvCxnSpPr/>
          <p:nvPr/>
        </p:nvCxnSpPr>
        <p:spPr>
          <a:xfrm rot="10800000">
            <a:off x="7772400" y="2869110"/>
            <a:ext cx="10905" cy="92184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6" name="Google Shape;166;p5"/>
          <p:cNvSpPr txBox="1"/>
          <p:nvPr/>
        </p:nvSpPr>
        <p:spPr>
          <a:xfrm>
            <a:off x="7043530" y="3714750"/>
            <a:ext cx="17956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Physical interfaces: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AIB, CoWoS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1bbb540e0_2_0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Innovative Ideas across the Stack</a:t>
            </a:r>
            <a:endParaRPr dirty="0"/>
          </a:p>
        </p:txBody>
      </p:sp>
      <p:sp>
        <p:nvSpPr>
          <p:cNvPr id="115" name="Google Shape;115;gf1bbb540e0_2_0"/>
          <p:cNvSpPr txBox="1">
            <a:spLocks noGrp="1"/>
          </p:cNvSpPr>
          <p:nvPr>
            <p:ph type="body" idx="1"/>
          </p:nvPr>
        </p:nvSpPr>
        <p:spPr>
          <a:xfrm>
            <a:off x="239825" y="742950"/>
            <a:ext cx="8641800" cy="39435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Applications:</a:t>
            </a:r>
            <a:r>
              <a:rPr lang="en-US" sz="2200" dirty="0"/>
              <a:t>  Federated Learning, Vision, Robotics++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Algorithms:</a:t>
            </a:r>
            <a:r>
              <a:rPr lang="en-US" sz="2200" dirty="0"/>
              <a:t>    Randomized BLAS, Sketching, SLAM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Compilers:</a:t>
            </a:r>
            <a:r>
              <a:rPr lang="en-US" sz="2200" dirty="0"/>
              <a:t>      Specialized DSLs integrated with regular compile process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Runtime:</a:t>
            </a:r>
            <a:r>
              <a:rPr lang="en-US" sz="2200" dirty="0"/>
              <a:t>         OS/runtime running across all cores/</a:t>
            </a:r>
            <a:r>
              <a:rPr lang="en-US" sz="2200" dirty="0" err="1"/>
              <a:t>chiplets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Architecture:</a:t>
            </a:r>
            <a:r>
              <a:rPr lang="en-US" sz="2200" dirty="0"/>
              <a:t> GPP (BOOM) + Generated Programmable Accelerators (Saturn/</a:t>
            </a:r>
            <a:r>
              <a:rPr lang="en-US" sz="2200" dirty="0" err="1"/>
              <a:t>Gemmini</a:t>
            </a:r>
            <a:r>
              <a:rPr lang="en-US" sz="2200" dirty="0"/>
              <a:t>) + Fixed function accelerators + </a:t>
            </a:r>
            <a:r>
              <a:rPr lang="en-US" sz="2200" dirty="0" err="1"/>
              <a:t>NoC</a:t>
            </a:r>
            <a:r>
              <a:rPr lang="en-US" sz="2200" dirty="0"/>
              <a:t> (Constellation) + </a:t>
            </a:r>
            <a:r>
              <a:rPr lang="en-US" sz="2200" dirty="0" err="1"/>
              <a:t>chiplet</a:t>
            </a:r>
            <a:r>
              <a:rPr lang="en-US" sz="2200" dirty="0"/>
              <a:t> interfaces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Design: </a:t>
            </a:r>
            <a:r>
              <a:rPr lang="en-US" sz="2200" dirty="0"/>
              <a:t>Large-scale agile hardware design and verification/validation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Circuits:</a:t>
            </a:r>
            <a:r>
              <a:rPr lang="en-US" sz="2200" dirty="0"/>
              <a:t>  Differentiated macros for efficiency, interconnects, interfaces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Fabrication: </a:t>
            </a:r>
            <a:r>
              <a:rPr lang="en-US" sz="2200" dirty="0"/>
              <a:t>  Pervasive </a:t>
            </a:r>
            <a:r>
              <a:rPr lang="en-US" sz="2200" dirty="0" err="1"/>
              <a:t>chiplets</a:t>
            </a:r>
            <a:r>
              <a:rPr lang="en-US" sz="2200" dirty="0"/>
              <a:t>, New technologies</a:t>
            </a:r>
            <a:endParaRPr sz="2200" dirty="0"/>
          </a:p>
        </p:txBody>
      </p:sp>
      <p:sp>
        <p:nvSpPr>
          <p:cNvPr id="116" name="Google Shape;116;gf1bbb540e0_2_0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 Black"/>
                <a:sym typeface="Arial Blac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t>13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SLICE Lab Objective</a:t>
            </a:r>
            <a:endParaRPr dirty="0"/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1"/>
          </p:nvPr>
        </p:nvSpPr>
        <p:spPr>
          <a:xfrm>
            <a:off x="455644" y="742951"/>
            <a:ext cx="8226425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Char char="▪"/>
            </a:pPr>
            <a:r>
              <a:rPr lang="en-US" dirty="0"/>
              <a:t>Develop full-stack heterogeneous compute systems that optimally map applications to domain-specific SoCs and </a:t>
            </a:r>
            <a:r>
              <a:rPr lang="en-US" dirty="0" err="1"/>
              <a:t>SiPs</a:t>
            </a:r>
            <a:r>
              <a:rPr lang="en-US" dirty="0"/>
              <a:t>, using advanced fabrication and packaging technologies</a:t>
            </a:r>
            <a:endParaRPr dirty="0"/>
          </a:p>
          <a:p>
            <a:pPr marL="2349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dirty="0"/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Char char="▪"/>
            </a:pPr>
            <a:r>
              <a:rPr lang="en-US" dirty="0"/>
              <a:t>We will leverage and extend agile software and hardware prototyping for the design, verification and validation of complete systems 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c146d6ae9_2_119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People</a:t>
            </a:r>
            <a:endParaRPr/>
          </a:p>
        </p:txBody>
      </p:sp>
      <p:sp>
        <p:nvSpPr>
          <p:cNvPr id="178" name="Google Shape;178;gdc146d6ae9_2_119"/>
          <p:cNvSpPr txBox="1"/>
          <p:nvPr/>
        </p:nvSpPr>
        <p:spPr>
          <a:xfrm>
            <a:off x="1002450" y="3508675"/>
            <a:ext cx="2551759" cy="406280"/>
          </a:xfrm>
          <a:prstGeom prst="rect">
            <a:avLst/>
          </a:prstGeom>
          <a:solidFill>
            <a:srgbClr val="FFEF8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Programming Systems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gdc146d6ae9_2_119"/>
          <p:cNvGrpSpPr/>
          <p:nvPr/>
        </p:nvGrpSpPr>
        <p:grpSpPr>
          <a:xfrm>
            <a:off x="193551" y="910937"/>
            <a:ext cx="977373" cy="1796558"/>
            <a:chOff x="1783680" y="-1540"/>
            <a:chExt cx="1371600" cy="2625464"/>
          </a:xfrm>
        </p:grpSpPr>
        <p:pic>
          <p:nvPicPr>
            <p:cNvPr id="180" name="Google Shape;180;gdc146d6ae9_2_119" descr="Aydin Buluç | EECS at UC Berkeley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66873" y="855604"/>
              <a:ext cx="1180518" cy="1768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gdc146d6ae9_2_119"/>
            <p:cNvSpPr txBox="1"/>
            <p:nvPr/>
          </p:nvSpPr>
          <p:spPr>
            <a:xfrm>
              <a:off x="1783680" y="-1540"/>
              <a:ext cx="1371600" cy="9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Aydin </a:t>
              </a:r>
              <a:b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Buluç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gdc146d6ae9_2_119"/>
          <p:cNvGrpSpPr/>
          <p:nvPr/>
        </p:nvGrpSpPr>
        <p:grpSpPr>
          <a:xfrm>
            <a:off x="2122342" y="1079319"/>
            <a:ext cx="896426" cy="1656142"/>
            <a:chOff x="3130593" y="196488"/>
            <a:chExt cx="1371600" cy="2455291"/>
          </a:xfrm>
        </p:grpSpPr>
        <p:pic>
          <p:nvPicPr>
            <p:cNvPr id="183" name="Google Shape;183;gdc146d6ae9_2_119" descr="James Demmel | EECS at UC Berkeley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94321" y="899179"/>
              <a:ext cx="1251857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gdc146d6ae9_2_119"/>
            <p:cNvSpPr txBox="1"/>
            <p:nvPr/>
          </p:nvSpPr>
          <p:spPr>
            <a:xfrm>
              <a:off x="3130593" y="196488"/>
              <a:ext cx="137160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Jim Demmel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gdc146d6ae9_2_119"/>
          <p:cNvGrpSpPr/>
          <p:nvPr/>
        </p:nvGrpSpPr>
        <p:grpSpPr>
          <a:xfrm>
            <a:off x="1078856" y="952501"/>
            <a:ext cx="1106653" cy="1761898"/>
            <a:chOff x="7483140" y="-307536"/>
            <a:chExt cx="1582800" cy="2529019"/>
          </a:xfrm>
        </p:grpSpPr>
        <p:pic>
          <p:nvPicPr>
            <p:cNvPr id="186" name="Google Shape;186;gdc146d6ae9_2_1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79438" y="490125"/>
              <a:ext cx="1155312" cy="1731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gdc146d6ae9_2_119"/>
            <p:cNvSpPr txBox="1"/>
            <p:nvPr/>
          </p:nvSpPr>
          <p:spPr>
            <a:xfrm>
              <a:off x="7483140" y="-307536"/>
              <a:ext cx="1582800" cy="62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Alvin </a:t>
              </a:r>
              <a:b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Cheung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gdc146d6ae9_2_119"/>
          <p:cNvSpPr txBox="1"/>
          <p:nvPr/>
        </p:nvSpPr>
        <p:spPr>
          <a:xfrm>
            <a:off x="5555513" y="3523569"/>
            <a:ext cx="3018633" cy="406280"/>
          </a:xfrm>
          <a:prstGeom prst="rect">
            <a:avLst/>
          </a:prstGeom>
          <a:solidFill>
            <a:srgbClr val="FFEF8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Architecture and Hardware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gdc146d6ae9_2_119"/>
          <p:cNvGrpSpPr/>
          <p:nvPr/>
        </p:nvGrpSpPr>
        <p:grpSpPr>
          <a:xfrm>
            <a:off x="7041673" y="1052332"/>
            <a:ext cx="1879523" cy="1705440"/>
            <a:chOff x="3010911" y="1340347"/>
            <a:chExt cx="2875813" cy="2679203"/>
          </a:xfrm>
        </p:grpSpPr>
        <p:pic>
          <p:nvPicPr>
            <p:cNvPr id="190" name="Google Shape;190;gdc146d6ae9_2_119" descr="Sophia Sha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010911" y="2190750"/>
              <a:ext cx="1371601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gdc146d6ae9_2_119"/>
            <p:cNvSpPr txBox="1"/>
            <p:nvPr/>
          </p:nvSpPr>
          <p:spPr>
            <a:xfrm>
              <a:off x="3039481" y="1468938"/>
              <a:ext cx="1371600" cy="565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Sophia </a:t>
              </a:r>
              <a:b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Shao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dc146d6ae9_2_119"/>
            <p:cNvSpPr txBox="1"/>
            <p:nvPr/>
          </p:nvSpPr>
          <p:spPr>
            <a:xfrm>
              <a:off x="4515124" y="1340347"/>
              <a:ext cx="1371600" cy="565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Tsu-Jae King Liu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gdc146d6ae9_2_119"/>
          <p:cNvSpPr txBox="1"/>
          <p:nvPr/>
        </p:nvSpPr>
        <p:spPr>
          <a:xfrm>
            <a:off x="4068004" y="1085311"/>
            <a:ext cx="876137" cy="38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Kathy Yelick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4" name="Google Shape;194;gdc146d6ae9_2_119"/>
          <p:cNvGrpSpPr/>
          <p:nvPr/>
        </p:nvGrpSpPr>
        <p:grpSpPr>
          <a:xfrm>
            <a:off x="5060921" y="1074459"/>
            <a:ext cx="1087487" cy="1679880"/>
            <a:chOff x="4311135" y="2524412"/>
            <a:chExt cx="1574700" cy="2497513"/>
          </a:xfrm>
        </p:grpSpPr>
        <p:pic>
          <p:nvPicPr>
            <p:cNvPr id="195" name="Google Shape;195;gdc146d6ae9_2_1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49530" y="3291376"/>
              <a:ext cx="1297911" cy="1730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gdc146d6ae9_2_119"/>
            <p:cNvSpPr txBox="1"/>
            <p:nvPr/>
          </p:nvSpPr>
          <p:spPr>
            <a:xfrm>
              <a:off x="4311135" y="2524412"/>
              <a:ext cx="157470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Krste </a:t>
              </a:r>
              <a:b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Asanović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gdc146d6ae9_2_119"/>
          <p:cNvGrpSpPr/>
          <p:nvPr/>
        </p:nvGrpSpPr>
        <p:grpSpPr>
          <a:xfrm>
            <a:off x="6127408" y="1134186"/>
            <a:ext cx="884120" cy="1623606"/>
            <a:chOff x="6326403" y="2426062"/>
            <a:chExt cx="1371600" cy="2586146"/>
          </a:xfrm>
        </p:grpSpPr>
        <p:pic>
          <p:nvPicPr>
            <p:cNvPr id="198" name="Google Shape;198;gdc146d6ae9_2_119" descr="A person smiling for the pictur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51525" y="3163049"/>
              <a:ext cx="1230666" cy="18491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gdc146d6ae9_2_119"/>
            <p:cNvSpPr txBox="1"/>
            <p:nvPr/>
          </p:nvSpPr>
          <p:spPr>
            <a:xfrm>
              <a:off x="6326403" y="2426062"/>
              <a:ext cx="1371600" cy="565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Bora </a:t>
              </a:r>
              <a:b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Nikolić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0" name="Google Shape;200;gdc146d6ae9_2_119"/>
          <p:cNvPicPr preferRelativeResize="0"/>
          <p:nvPr/>
        </p:nvPicPr>
        <p:blipFill rotWithShape="1">
          <a:blip r:embed="rId9">
            <a:alphaModFix/>
          </a:blip>
          <a:srcRect l="4327" r="52122"/>
          <a:stretch/>
        </p:blipFill>
        <p:spPr>
          <a:xfrm>
            <a:off x="4144092" y="1657080"/>
            <a:ext cx="823172" cy="11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dc146d6ae9_2_119" descr="Jelani Nelson (@minilek) | Twitter"/>
          <p:cNvPicPr preferRelativeResize="0"/>
          <p:nvPr/>
        </p:nvPicPr>
        <p:blipFill rotWithShape="1">
          <a:blip r:embed="rId10">
            <a:alphaModFix/>
          </a:blip>
          <a:srcRect l="13841" t="438" r="19541" b="8903"/>
          <a:stretch/>
        </p:blipFill>
        <p:spPr>
          <a:xfrm>
            <a:off x="3127657" y="1637647"/>
            <a:ext cx="860515" cy="117101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dc146d6ae9_2_119"/>
          <p:cNvSpPr txBox="1"/>
          <p:nvPr/>
        </p:nvSpPr>
        <p:spPr>
          <a:xfrm>
            <a:off x="3089455" y="1070739"/>
            <a:ext cx="876137" cy="38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Jelani Nelson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gdc146d6ae9_2_119" descr="Tsu-Jae King Liu | EECS at UC Berkeley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67971" y="1567759"/>
            <a:ext cx="853225" cy="1194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b4769cdc4_2_0"/>
          <p:cNvSpPr txBox="1"/>
          <p:nvPr/>
        </p:nvSpPr>
        <p:spPr>
          <a:xfrm>
            <a:off x="7510272" y="766100"/>
            <a:ext cx="914400" cy="429900"/>
          </a:xfrm>
          <a:prstGeom prst="rect">
            <a:avLst/>
          </a:prstGeom>
          <a:solidFill>
            <a:srgbClr val="BADDE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Wireless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7b4769cdc4_2_0"/>
          <p:cNvSpPr txBox="1"/>
          <p:nvPr/>
        </p:nvSpPr>
        <p:spPr>
          <a:xfrm>
            <a:off x="5517567" y="766100"/>
            <a:ext cx="914400" cy="429900"/>
          </a:xfrm>
          <a:prstGeom prst="rect">
            <a:avLst/>
          </a:prstGeom>
          <a:solidFill>
            <a:srgbClr val="BADDE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Robotics,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AR/VR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7b4769cdc4_2_0"/>
          <p:cNvSpPr txBox="1"/>
          <p:nvPr/>
        </p:nvSpPr>
        <p:spPr>
          <a:xfrm>
            <a:off x="2592534" y="766100"/>
            <a:ext cx="914400" cy="429900"/>
          </a:xfrm>
          <a:prstGeom prst="rect">
            <a:avLst/>
          </a:prstGeom>
          <a:solidFill>
            <a:srgbClr val="BADDE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Federated Learning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7b4769cdc4_2_0"/>
          <p:cNvSpPr txBox="1"/>
          <p:nvPr/>
        </p:nvSpPr>
        <p:spPr>
          <a:xfrm>
            <a:off x="1606296" y="2843784"/>
            <a:ext cx="1764274" cy="375000"/>
          </a:xfrm>
          <a:prstGeom prst="rect">
            <a:avLst/>
          </a:prstGeom>
          <a:solidFill>
            <a:srgbClr val="C4D9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CPUs  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7b4769cdc4_2_0"/>
          <p:cNvSpPr txBox="1"/>
          <p:nvPr/>
        </p:nvSpPr>
        <p:spPr>
          <a:xfrm>
            <a:off x="3378748" y="2843784"/>
            <a:ext cx="1336500" cy="375000"/>
          </a:xfrm>
          <a:prstGeom prst="rect">
            <a:avLst/>
          </a:prstGeom>
          <a:solidFill>
            <a:srgbClr val="C4D9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Hwacha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7b4769cdc4_2_0"/>
          <p:cNvSpPr txBox="1"/>
          <p:nvPr/>
        </p:nvSpPr>
        <p:spPr>
          <a:xfrm>
            <a:off x="5935059" y="2843784"/>
            <a:ext cx="1773900" cy="375000"/>
          </a:xfrm>
          <a:prstGeom prst="rect">
            <a:avLst/>
          </a:prstGeom>
          <a:solidFill>
            <a:srgbClr val="C4D9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Domain-Specific Accelerators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7b4769cdc4_2_0"/>
          <p:cNvSpPr txBox="1"/>
          <p:nvPr/>
        </p:nvSpPr>
        <p:spPr>
          <a:xfrm>
            <a:off x="1597152" y="4541520"/>
            <a:ext cx="2185500" cy="377400"/>
          </a:xfrm>
          <a:prstGeom prst="rect">
            <a:avLst/>
          </a:prstGeom>
          <a:solidFill>
            <a:srgbClr val="D8D8D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Hyperscale SIP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7b4769cdc4_2_0"/>
          <p:cNvSpPr txBox="1"/>
          <p:nvPr/>
        </p:nvSpPr>
        <p:spPr>
          <a:xfrm>
            <a:off x="1602623" y="3209550"/>
            <a:ext cx="1963800" cy="277200"/>
          </a:xfrm>
          <a:prstGeom prst="rect">
            <a:avLst/>
          </a:prstGeom>
          <a:solidFill>
            <a:srgbClr val="C4D9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Shared Memory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7b4769cdc4_2_0"/>
          <p:cNvSpPr txBox="1"/>
          <p:nvPr/>
        </p:nvSpPr>
        <p:spPr>
          <a:xfrm rot="-2473">
            <a:off x="110262" y="803879"/>
            <a:ext cx="125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7b4769cdc4_2_0"/>
          <p:cNvSpPr txBox="1"/>
          <p:nvPr/>
        </p:nvSpPr>
        <p:spPr>
          <a:xfrm>
            <a:off x="2339699" y="2475049"/>
            <a:ext cx="731700" cy="2691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Dexter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7b4769cdc4_2_0"/>
          <p:cNvSpPr txBox="1"/>
          <p:nvPr/>
        </p:nvSpPr>
        <p:spPr>
          <a:xfrm>
            <a:off x="3772500" y="4541520"/>
            <a:ext cx="1673400" cy="375000"/>
          </a:xfrm>
          <a:prstGeom prst="rect">
            <a:avLst/>
          </a:prstGeom>
          <a:solidFill>
            <a:srgbClr val="D8D8D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ARGO/RTML SoC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7b4769cdc4_2_0"/>
          <p:cNvSpPr txBox="1"/>
          <p:nvPr/>
        </p:nvSpPr>
        <p:spPr>
          <a:xfrm>
            <a:off x="3567545" y="766700"/>
            <a:ext cx="914400" cy="429300"/>
          </a:xfrm>
          <a:prstGeom prst="rect">
            <a:avLst/>
          </a:prstGeom>
          <a:solidFill>
            <a:srgbClr val="BADDE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Interactive cloud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7b4769cdc4_2_0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1"/>
              </a:buClr>
              <a:buSzPts val="3200"/>
              <a:buFont typeface="Calibri"/>
              <a:buNone/>
            </a:pPr>
            <a:r>
              <a:rPr lang="en-US" dirty="0"/>
              <a:t>Lab’s Lasagna Stack is (Too) Big</a:t>
            </a:r>
            <a:endParaRPr dirty="0"/>
          </a:p>
        </p:txBody>
      </p:sp>
      <p:grpSp>
        <p:nvGrpSpPr>
          <p:cNvPr id="221" name="Google Shape;221;g7b4769cdc4_2_0"/>
          <p:cNvGrpSpPr/>
          <p:nvPr/>
        </p:nvGrpSpPr>
        <p:grpSpPr>
          <a:xfrm>
            <a:off x="1597152" y="3571299"/>
            <a:ext cx="3937201" cy="283464"/>
            <a:chOff x="1676400" y="3486150"/>
            <a:chExt cx="6629400" cy="381000"/>
          </a:xfrm>
        </p:grpSpPr>
        <p:sp>
          <p:nvSpPr>
            <p:cNvPr id="222" name="Google Shape;222;g7b4769cdc4_2_0"/>
            <p:cNvSpPr txBox="1"/>
            <p:nvPr/>
          </p:nvSpPr>
          <p:spPr>
            <a:xfrm>
              <a:off x="1676400" y="3486150"/>
              <a:ext cx="6629400" cy="381000"/>
            </a:xfrm>
            <a:prstGeom prst="rect">
              <a:avLst/>
            </a:prstGeom>
            <a:solidFill>
              <a:srgbClr val="FDB8A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3" name="Google Shape;223;g7b4769cdc4_2_0" descr="chisel2-01.jpg"/>
            <p:cNvPicPr preferRelativeResize="0"/>
            <p:nvPr/>
          </p:nvPicPr>
          <p:blipFill rotWithShape="1">
            <a:blip r:embed="rId3">
              <a:alphaModFix/>
            </a:blip>
            <a:srcRect l="-78" t="38185" r="1711" b="37977"/>
            <a:stretch/>
          </p:blipFill>
          <p:spPr>
            <a:xfrm>
              <a:off x="2684441" y="3536775"/>
              <a:ext cx="2167129" cy="279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" name="Google Shape;224;g7b4769cdc4_2_0"/>
          <p:cNvSpPr txBox="1"/>
          <p:nvPr/>
        </p:nvSpPr>
        <p:spPr>
          <a:xfrm>
            <a:off x="1597152" y="3864750"/>
            <a:ext cx="2209800" cy="283200"/>
          </a:xfrm>
          <a:prstGeom prst="rect">
            <a:avLst/>
          </a:prstGeom>
          <a:solidFill>
            <a:srgbClr val="FDB8A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FIRRTL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7b4769cdc4_2_0"/>
          <p:cNvSpPr txBox="1"/>
          <p:nvPr/>
        </p:nvSpPr>
        <p:spPr>
          <a:xfrm>
            <a:off x="5446776" y="3864450"/>
            <a:ext cx="2258700" cy="283500"/>
          </a:xfrm>
          <a:prstGeom prst="rect">
            <a:avLst/>
          </a:prstGeom>
          <a:solidFill>
            <a:srgbClr val="FDB8A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HAMMER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7b4769cdc4_2_0"/>
          <p:cNvSpPr txBox="1"/>
          <p:nvPr/>
        </p:nvSpPr>
        <p:spPr>
          <a:xfrm>
            <a:off x="1600199" y="4147950"/>
            <a:ext cx="2209800" cy="307500"/>
          </a:xfrm>
          <a:prstGeom prst="rect">
            <a:avLst/>
          </a:prstGeom>
          <a:solidFill>
            <a:srgbClr val="FDB8A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FPGA Prototype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7b4769cdc4_2_0"/>
          <p:cNvSpPr txBox="1"/>
          <p:nvPr/>
        </p:nvSpPr>
        <p:spPr>
          <a:xfrm>
            <a:off x="5268326" y="4171950"/>
            <a:ext cx="2441400" cy="283500"/>
          </a:xfrm>
          <a:prstGeom prst="rect">
            <a:avLst/>
          </a:prstGeom>
          <a:solidFill>
            <a:srgbClr val="FDB8A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7b4769cdc4_2_0"/>
          <p:cNvSpPr txBox="1"/>
          <p:nvPr/>
        </p:nvSpPr>
        <p:spPr>
          <a:xfrm>
            <a:off x="5529072" y="3571563"/>
            <a:ext cx="2176200" cy="283200"/>
          </a:xfrm>
          <a:prstGeom prst="rect">
            <a:avLst/>
          </a:prstGeom>
          <a:solidFill>
            <a:srgbClr val="FDB8A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Berkeley Analog Generator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7b4769cdc4_2_0"/>
          <p:cNvSpPr txBox="1"/>
          <p:nvPr/>
        </p:nvSpPr>
        <p:spPr>
          <a:xfrm>
            <a:off x="5517567" y="1482955"/>
            <a:ext cx="914400" cy="2286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SLAM/MPC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7b4769cdc4_2_0"/>
          <p:cNvSpPr/>
          <p:nvPr/>
        </p:nvSpPr>
        <p:spPr>
          <a:xfrm>
            <a:off x="3821111" y="3564387"/>
            <a:ext cx="892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Libraries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7b4769cdc4_2_0"/>
          <p:cNvSpPr txBox="1"/>
          <p:nvPr/>
        </p:nvSpPr>
        <p:spPr>
          <a:xfrm>
            <a:off x="4930500" y="1774250"/>
            <a:ext cx="838200" cy="33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PyTorch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7b4769cdc4_2_0"/>
          <p:cNvSpPr txBox="1"/>
          <p:nvPr/>
        </p:nvSpPr>
        <p:spPr>
          <a:xfrm>
            <a:off x="4715325" y="2843784"/>
            <a:ext cx="1216200" cy="375000"/>
          </a:xfrm>
          <a:prstGeom prst="rect">
            <a:avLst/>
          </a:prstGeom>
          <a:solidFill>
            <a:srgbClr val="C4D9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Gemmini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7b4769cdc4_2_0"/>
          <p:cNvSpPr txBox="1"/>
          <p:nvPr/>
        </p:nvSpPr>
        <p:spPr>
          <a:xfrm>
            <a:off x="3569543" y="1252728"/>
            <a:ext cx="914400" cy="2286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Compression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7b4769cdc4_2_0"/>
          <p:cNvSpPr txBox="1"/>
          <p:nvPr/>
        </p:nvSpPr>
        <p:spPr>
          <a:xfrm>
            <a:off x="5517572" y="1256750"/>
            <a:ext cx="914400" cy="2307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Ray Tracing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7b4769cdc4_2_0"/>
          <p:cNvSpPr txBox="1"/>
          <p:nvPr/>
        </p:nvSpPr>
        <p:spPr>
          <a:xfrm>
            <a:off x="5635875" y="3209550"/>
            <a:ext cx="2072400" cy="277200"/>
          </a:xfrm>
          <a:prstGeom prst="rect">
            <a:avLst/>
          </a:prstGeom>
          <a:solidFill>
            <a:srgbClr val="C4D9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On-Package Interconnect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7b4769cdc4_2_0"/>
          <p:cNvSpPr txBox="1"/>
          <p:nvPr/>
        </p:nvSpPr>
        <p:spPr>
          <a:xfrm>
            <a:off x="3821111" y="4171950"/>
            <a:ext cx="1465522" cy="283500"/>
          </a:xfrm>
          <a:prstGeom prst="rect">
            <a:avLst/>
          </a:prstGeom>
          <a:solidFill>
            <a:srgbClr val="FDB8A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FireSim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7b4769cdc4_2_0"/>
          <p:cNvSpPr txBox="1"/>
          <p:nvPr/>
        </p:nvSpPr>
        <p:spPr>
          <a:xfrm>
            <a:off x="4542556" y="766100"/>
            <a:ext cx="914400" cy="429900"/>
          </a:xfrm>
          <a:prstGeom prst="rect">
            <a:avLst/>
          </a:prstGeom>
          <a:solidFill>
            <a:srgbClr val="BADDE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Analytics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7b4769cdc4_2_0"/>
          <p:cNvSpPr txBox="1"/>
          <p:nvPr/>
        </p:nvSpPr>
        <p:spPr>
          <a:xfrm>
            <a:off x="5446776" y="4541520"/>
            <a:ext cx="2267700" cy="375000"/>
          </a:xfrm>
          <a:prstGeom prst="rect">
            <a:avLst/>
          </a:prstGeom>
          <a:solidFill>
            <a:srgbClr val="D8D8D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Robotics Chip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7b4769cdc4_2_0"/>
          <p:cNvSpPr txBox="1"/>
          <p:nvPr/>
        </p:nvSpPr>
        <p:spPr>
          <a:xfrm>
            <a:off x="2590970" y="1252728"/>
            <a:ext cx="914400" cy="2286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Sketching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7b4769cdc4_2_0"/>
          <p:cNvSpPr txBox="1"/>
          <p:nvPr/>
        </p:nvSpPr>
        <p:spPr>
          <a:xfrm>
            <a:off x="1617523" y="763400"/>
            <a:ext cx="914400" cy="432600"/>
          </a:xfrm>
          <a:prstGeom prst="rect">
            <a:avLst/>
          </a:prstGeom>
          <a:solidFill>
            <a:srgbClr val="BADDE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Machine Learning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7b4769cdc4_2_0"/>
          <p:cNvSpPr txBox="1"/>
          <p:nvPr/>
        </p:nvSpPr>
        <p:spPr>
          <a:xfrm>
            <a:off x="2884525" y="1782075"/>
            <a:ext cx="1139100" cy="3312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GraphBLAS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7b4769cdc4_2_0"/>
          <p:cNvSpPr txBox="1"/>
          <p:nvPr/>
        </p:nvSpPr>
        <p:spPr>
          <a:xfrm>
            <a:off x="1621519" y="1780436"/>
            <a:ext cx="444600" cy="3345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BLAS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7b4769cdc4_2_0"/>
          <p:cNvSpPr txBox="1"/>
          <p:nvPr/>
        </p:nvSpPr>
        <p:spPr>
          <a:xfrm>
            <a:off x="2066125" y="1780425"/>
            <a:ext cx="838200" cy="3345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LAPACK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b4769cdc4_2_0"/>
          <p:cNvSpPr txBox="1"/>
          <p:nvPr/>
        </p:nvSpPr>
        <p:spPr>
          <a:xfrm>
            <a:off x="1621536" y="1252728"/>
            <a:ext cx="914400" cy="457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Linear Algebra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7b4769cdc4_2_0"/>
          <p:cNvSpPr txBox="1"/>
          <p:nvPr/>
        </p:nvSpPr>
        <p:spPr>
          <a:xfrm>
            <a:off x="2590963" y="1481328"/>
            <a:ext cx="914400" cy="2286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Diff. privacy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7b4769cdc4_2_0"/>
          <p:cNvSpPr txBox="1"/>
          <p:nvPr/>
        </p:nvSpPr>
        <p:spPr>
          <a:xfrm>
            <a:off x="7510272" y="1248840"/>
            <a:ext cx="914400" cy="457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Spectral Methods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7b4769cdc4_2_0"/>
          <p:cNvSpPr txBox="1"/>
          <p:nvPr/>
        </p:nvSpPr>
        <p:spPr>
          <a:xfrm>
            <a:off x="6492597" y="1252728"/>
            <a:ext cx="960000" cy="457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Dynamic Programming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7b4769cdc4_2_0"/>
          <p:cNvSpPr txBox="1"/>
          <p:nvPr/>
        </p:nvSpPr>
        <p:spPr>
          <a:xfrm>
            <a:off x="6492578" y="766100"/>
            <a:ext cx="960000" cy="429900"/>
          </a:xfrm>
          <a:prstGeom prst="rect">
            <a:avLst/>
          </a:prstGeom>
          <a:solidFill>
            <a:srgbClr val="BADDE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Genomics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g7b4769cdc4_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8302" y="3855725"/>
            <a:ext cx="1598774" cy="292600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sp>
        <p:nvSpPr>
          <p:cNvPr id="250" name="Google Shape;250;g7b4769cdc4_2_0"/>
          <p:cNvSpPr txBox="1"/>
          <p:nvPr/>
        </p:nvSpPr>
        <p:spPr>
          <a:xfrm>
            <a:off x="3566425" y="3209550"/>
            <a:ext cx="2072400" cy="277200"/>
          </a:xfrm>
          <a:prstGeom prst="rect">
            <a:avLst/>
          </a:prstGeom>
          <a:solidFill>
            <a:srgbClr val="C4D9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On-Chip Interconnect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7b4769cdc4_2_0"/>
          <p:cNvSpPr txBox="1"/>
          <p:nvPr/>
        </p:nvSpPr>
        <p:spPr>
          <a:xfrm>
            <a:off x="3056649" y="2475049"/>
            <a:ext cx="731700" cy="2691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Rake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7b4769cdc4_2_0"/>
          <p:cNvSpPr txBox="1"/>
          <p:nvPr/>
        </p:nvSpPr>
        <p:spPr>
          <a:xfrm>
            <a:off x="1621525" y="2138225"/>
            <a:ext cx="645300" cy="2691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UPC++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7b4769cdc4_2_0"/>
          <p:cNvSpPr txBox="1"/>
          <p:nvPr/>
        </p:nvSpPr>
        <p:spPr>
          <a:xfrm rot="-2473">
            <a:off x="110262" y="1338717"/>
            <a:ext cx="125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Algorithms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7b4769cdc4_2_0"/>
          <p:cNvSpPr txBox="1"/>
          <p:nvPr/>
        </p:nvSpPr>
        <p:spPr>
          <a:xfrm rot="-3607">
            <a:off x="21012" y="1735903"/>
            <a:ext cx="142980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Libraries and 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Frameworks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7b4769cdc4_2_0"/>
          <p:cNvSpPr txBox="1"/>
          <p:nvPr/>
        </p:nvSpPr>
        <p:spPr>
          <a:xfrm rot="-3501">
            <a:off x="-147888" y="2347797"/>
            <a:ext cx="176760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DSLs, Compilers, 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Runtimes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7b4769cdc4_2_0"/>
          <p:cNvSpPr txBox="1"/>
          <p:nvPr/>
        </p:nvSpPr>
        <p:spPr>
          <a:xfrm>
            <a:off x="3788350" y="2475049"/>
            <a:ext cx="838200" cy="2691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Keystone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7b4769cdc4_2_0"/>
          <p:cNvSpPr txBox="1"/>
          <p:nvPr/>
        </p:nvSpPr>
        <p:spPr>
          <a:xfrm>
            <a:off x="4543574" y="1249503"/>
            <a:ext cx="914400" cy="457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Randomized Algorithms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7b4769cdc4_2_0"/>
          <p:cNvSpPr txBox="1"/>
          <p:nvPr/>
        </p:nvSpPr>
        <p:spPr>
          <a:xfrm>
            <a:off x="3567268" y="1481340"/>
            <a:ext cx="914400" cy="2286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RPC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7b4769cdc4_2_0"/>
          <p:cNvSpPr txBox="1"/>
          <p:nvPr/>
        </p:nvSpPr>
        <p:spPr>
          <a:xfrm>
            <a:off x="4014925" y="1782075"/>
            <a:ext cx="838200" cy="3312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Protobuf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7b4769cdc4_2_0"/>
          <p:cNvSpPr txBox="1"/>
          <p:nvPr/>
        </p:nvSpPr>
        <p:spPr>
          <a:xfrm>
            <a:off x="2277025" y="2140275"/>
            <a:ext cx="552300" cy="2691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OSKI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7b4769cdc4_2_0"/>
          <p:cNvSpPr txBox="1"/>
          <p:nvPr/>
        </p:nvSpPr>
        <p:spPr>
          <a:xfrm>
            <a:off x="3389724" y="2140469"/>
            <a:ext cx="731700" cy="2691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RayLEAF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7b4769cdc4_2_0"/>
          <p:cNvSpPr txBox="1"/>
          <p:nvPr/>
        </p:nvSpPr>
        <p:spPr>
          <a:xfrm>
            <a:off x="4121424" y="2140581"/>
            <a:ext cx="731700" cy="2691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HipMCL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7b4769cdc4_2_0"/>
          <p:cNvSpPr txBox="1"/>
          <p:nvPr/>
        </p:nvSpPr>
        <p:spPr>
          <a:xfrm>
            <a:off x="6665976" y="1774250"/>
            <a:ext cx="1041600" cy="33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TensorFlow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7b4769cdc4_2_0"/>
          <p:cNvSpPr txBox="1"/>
          <p:nvPr/>
        </p:nvSpPr>
        <p:spPr>
          <a:xfrm>
            <a:off x="5760720" y="1774262"/>
            <a:ext cx="914400" cy="33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7b4769cdc4_2_0"/>
          <p:cNvSpPr txBox="1"/>
          <p:nvPr/>
        </p:nvSpPr>
        <p:spPr>
          <a:xfrm>
            <a:off x="4919625" y="2140688"/>
            <a:ext cx="1326000" cy="269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7b4769cdc4_2_0"/>
          <p:cNvSpPr txBox="1"/>
          <p:nvPr/>
        </p:nvSpPr>
        <p:spPr>
          <a:xfrm>
            <a:off x="1617524" y="2475049"/>
            <a:ext cx="731700" cy="2691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Indigo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7b4769cdc4_2_0"/>
          <p:cNvSpPr txBox="1"/>
          <p:nvPr/>
        </p:nvSpPr>
        <p:spPr>
          <a:xfrm>
            <a:off x="2839525" y="2142300"/>
            <a:ext cx="552300" cy="269100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BCL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7b4769cdc4_2_0"/>
          <p:cNvSpPr txBox="1"/>
          <p:nvPr/>
        </p:nvSpPr>
        <p:spPr>
          <a:xfrm>
            <a:off x="4626550" y="2475049"/>
            <a:ext cx="1272900" cy="269100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ONNX-RT-RISCV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b4769cdc4_2_0"/>
          <p:cNvSpPr txBox="1"/>
          <p:nvPr/>
        </p:nvSpPr>
        <p:spPr>
          <a:xfrm>
            <a:off x="6166104" y="2475049"/>
            <a:ext cx="768000" cy="269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7b4769cdc4_2_0"/>
          <p:cNvSpPr txBox="1"/>
          <p:nvPr/>
        </p:nvSpPr>
        <p:spPr>
          <a:xfrm>
            <a:off x="6943344" y="2475049"/>
            <a:ext cx="768000" cy="269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Halide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7b4769cdc4_2_0"/>
          <p:cNvSpPr txBox="1"/>
          <p:nvPr/>
        </p:nvSpPr>
        <p:spPr>
          <a:xfrm>
            <a:off x="6190488" y="2141475"/>
            <a:ext cx="1521300" cy="269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Serverless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7b4769cdc4_2_0"/>
          <p:cNvSpPr txBox="1"/>
          <p:nvPr/>
        </p:nvSpPr>
        <p:spPr>
          <a:xfrm rot="-3501">
            <a:off x="-147888" y="2983897"/>
            <a:ext cx="1767601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Architecture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7b4769cdc4_2_0"/>
          <p:cNvSpPr txBox="1"/>
          <p:nvPr/>
        </p:nvSpPr>
        <p:spPr>
          <a:xfrm rot="-3501">
            <a:off x="-147888" y="3836997"/>
            <a:ext cx="1767601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CAD Tools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7b4769cdc4_2_0"/>
          <p:cNvSpPr txBox="1"/>
          <p:nvPr/>
        </p:nvSpPr>
        <p:spPr>
          <a:xfrm rot="-3501">
            <a:off x="-147888" y="4442272"/>
            <a:ext cx="176760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Systems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7b4769cdc4_2_0"/>
          <p:cNvSpPr txBox="1"/>
          <p:nvPr/>
        </p:nvSpPr>
        <p:spPr>
          <a:xfrm rot="-3858">
            <a:off x="7871525" y="2513293"/>
            <a:ext cx="133650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Cross-Cutting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Concerns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7b4769cdc4_2_0"/>
          <p:cNvSpPr txBox="1"/>
          <p:nvPr/>
        </p:nvSpPr>
        <p:spPr>
          <a:xfrm>
            <a:off x="8045076" y="3152563"/>
            <a:ext cx="989400" cy="375000"/>
          </a:xfrm>
          <a:prstGeom prst="rect">
            <a:avLst/>
          </a:prstGeom>
          <a:solidFill>
            <a:srgbClr val="C27BA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Validation &amp; Verification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7b4769cdc4_2_0"/>
          <p:cNvSpPr txBox="1"/>
          <p:nvPr/>
        </p:nvSpPr>
        <p:spPr>
          <a:xfrm>
            <a:off x="8045076" y="3527563"/>
            <a:ext cx="989400" cy="375000"/>
          </a:xfrm>
          <a:prstGeom prst="rect">
            <a:avLst/>
          </a:prstGeom>
          <a:solidFill>
            <a:srgbClr val="C27BA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Security &amp;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Privacy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7b4769cdc4_2_0"/>
          <p:cNvSpPr/>
          <p:nvPr/>
        </p:nvSpPr>
        <p:spPr>
          <a:xfrm>
            <a:off x="7713375" y="1758900"/>
            <a:ext cx="355800" cy="31599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g7b4769cdc4_2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3427" y="2915100"/>
            <a:ext cx="1319477" cy="2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7b4769cdc4_2_0" descr="A picture containing text, clip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3311" y="2881887"/>
            <a:ext cx="1206532" cy="2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7b4769cdc4_2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8640" y="4190522"/>
            <a:ext cx="492710" cy="246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Do Fewer Things Well: Lasagna </a:t>
            </a:r>
            <a:r>
              <a:rPr lang="en-US" i="1" dirty="0"/>
              <a:t>Slices</a:t>
            </a:r>
            <a:endParaRPr i="1" dirty="0"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idx="1"/>
          </p:nvPr>
        </p:nvSpPr>
        <p:spPr>
          <a:xfrm>
            <a:off x="455644" y="742951"/>
            <a:ext cx="8226425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There are many domains, sharing common motifs</a:t>
            </a:r>
            <a:endParaRPr/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Can’t do all ⇒ Focus on 3-5</a:t>
            </a:r>
            <a:endParaRPr/>
          </a:p>
        </p:txBody>
      </p:sp>
      <p:sp>
        <p:nvSpPr>
          <p:cNvPr id="288" name="Google Shape;288;p10"/>
          <p:cNvSpPr txBox="1"/>
          <p:nvPr/>
        </p:nvSpPr>
        <p:spPr>
          <a:xfrm>
            <a:off x="304800" y="1657350"/>
            <a:ext cx="1899478" cy="609600"/>
          </a:xfrm>
          <a:prstGeom prst="rect">
            <a:avLst/>
          </a:prstGeom>
          <a:solidFill>
            <a:srgbClr val="FFEF8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Real-Time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Machine Learning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2291526" y="1663976"/>
            <a:ext cx="1981200" cy="609600"/>
          </a:xfrm>
          <a:prstGeom prst="rect">
            <a:avLst/>
          </a:prstGeom>
          <a:solidFill>
            <a:srgbClr val="B1F5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Data Analytics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Cloud Acceleration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0"/>
          <p:cNvSpPr txBox="1"/>
          <p:nvPr/>
        </p:nvSpPr>
        <p:spPr>
          <a:xfrm>
            <a:off x="4353345" y="1657350"/>
            <a:ext cx="1831003" cy="609600"/>
          </a:xfrm>
          <a:prstGeom prst="rect">
            <a:avLst/>
          </a:prstGeom>
          <a:solidFill>
            <a:srgbClr val="CEFC6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Robotics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AR/VR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6289261" y="1657350"/>
            <a:ext cx="1787939" cy="609600"/>
          </a:xfrm>
          <a:prstGeom prst="rect">
            <a:avLst/>
          </a:prstGeom>
          <a:solidFill>
            <a:srgbClr val="C4D9F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381000" y="2571750"/>
            <a:ext cx="1823278" cy="228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Federated learning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DNNs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TensorFlow/PyTorch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ONNX Runtime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Gemmini, Hwacha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FireSim evaluation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Argo SoC generator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SiP baseline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0"/>
          <p:cNvSpPr txBox="1"/>
          <p:nvPr/>
        </p:nvSpPr>
        <p:spPr>
          <a:xfrm>
            <a:off x="2297042" y="2571750"/>
            <a:ext cx="1905000" cy="228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GraphBLAS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Compression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Protocol Buffer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Protobuf accelerator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Hyperscale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 prototype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SiP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0"/>
          <p:cNvSpPr txBox="1"/>
          <p:nvPr/>
        </p:nvSpPr>
        <p:spPr>
          <a:xfrm>
            <a:off x="4353345" y="2571750"/>
            <a:ext cx="1831003" cy="228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SLAM, VIO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Raytracing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RISC-V DSP, Gemmini 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Hwacha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0"/>
          <p:cNvSpPr txBox="1"/>
          <p:nvPr/>
        </p:nvSpPr>
        <p:spPr>
          <a:xfrm>
            <a:off x="6335651" y="2571750"/>
            <a:ext cx="1741549" cy="228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Assemble (HipMer)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Cluster (HipMCL)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Annotate (PersGNN)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Graphs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Sparse matrices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Hash tables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FireSim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0"/>
          <p:cNvSpPr txBox="1"/>
          <p:nvPr/>
        </p:nvSpPr>
        <p:spPr>
          <a:xfrm>
            <a:off x="8182113" y="1663976"/>
            <a:ext cx="615673" cy="609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0"/>
          <p:cNvSpPr txBox="1"/>
          <p:nvPr/>
        </p:nvSpPr>
        <p:spPr>
          <a:xfrm>
            <a:off x="8182113" y="2571508"/>
            <a:ext cx="615672" cy="228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Example Lasagna Slices/Stovepipes</a:t>
            </a:r>
            <a:endParaRPr/>
          </a:p>
        </p:txBody>
      </p:sp>
      <p:sp>
        <p:nvSpPr>
          <p:cNvPr id="303" name="Google Shape;303;p11"/>
          <p:cNvSpPr txBox="1">
            <a:spLocks noGrp="1"/>
          </p:cNvSpPr>
          <p:nvPr>
            <p:ph type="body" idx="1"/>
          </p:nvPr>
        </p:nvSpPr>
        <p:spPr>
          <a:xfrm>
            <a:off x="1106919" y="543126"/>
            <a:ext cx="8226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2000"/>
              <a:t>Example: Real-Time ML</a:t>
            </a:r>
            <a:endParaRPr/>
          </a:p>
        </p:txBody>
      </p:sp>
      <p:pic>
        <p:nvPicPr>
          <p:cNvPr id="304" name="Google Shape;3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6457" y="1966872"/>
            <a:ext cx="2239700" cy="190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/>
          <p:cNvSpPr txBox="1"/>
          <p:nvPr/>
        </p:nvSpPr>
        <p:spPr>
          <a:xfrm>
            <a:off x="351050" y="976665"/>
            <a:ext cx="18816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Algorithms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Applications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"/>
          <p:cNvSpPr/>
          <p:nvPr/>
        </p:nvSpPr>
        <p:spPr>
          <a:xfrm>
            <a:off x="2304824" y="895350"/>
            <a:ext cx="2074137" cy="653340"/>
          </a:xfrm>
          <a:prstGeom prst="rect">
            <a:avLst/>
          </a:prstGeom>
          <a:solidFill>
            <a:srgbClr val="FFEF8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Standard Benchmarks: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MLPerf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Training and Inference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1"/>
          <p:cNvSpPr/>
          <p:nvPr/>
        </p:nvSpPr>
        <p:spPr>
          <a:xfrm>
            <a:off x="4475969" y="901157"/>
            <a:ext cx="2074137" cy="657293"/>
          </a:xfrm>
          <a:prstGeom prst="rect">
            <a:avLst/>
          </a:prstGeom>
          <a:solidFill>
            <a:srgbClr val="FFEF8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Specific Design: Federated learning under privacy guarantees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1"/>
          <p:cNvSpPr/>
          <p:nvPr/>
        </p:nvSpPr>
        <p:spPr>
          <a:xfrm>
            <a:off x="6647114" y="904807"/>
            <a:ext cx="2034955" cy="657294"/>
          </a:xfrm>
          <a:prstGeom prst="rect">
            <a:avLst/>
          </a:prstGeom>
          <a:solidFill>
            <a:srgbClr val="FFEF8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Contributions from other research labs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(Predicting future…)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1"/>
          <p:cNvSpPr txBox="1"/>
          <p:nvPr/>
        </p:nvSpPr>
        <p:spPr>
          <a:xfrm>
            <a:off x="242507" y="1735765"/>
            <a:ext cx="23346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Accelerator and Software Generators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11" descr="RISC-V 5th Workshop Highlights - Breakfast Bytes - Cadence Blogs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9885" y="2026422"/>
            <a:ext cx="1644000" cy="25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1"/>
          <p:cNvSpPr txBox="1"/>
          <p:nvPr/>
        </p:nvSpPr>
        <p:spPr>
          <a:xfrm>
            <a:off x="339665" y="2600630"/>
            <a:ext cx="23346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Automated Mapping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1"/>
          <p:cNvSpPr txBox="1"/>
          <p:nvPr/>
        </p:nvSpPr>
        <p:spPr>
          <a:xfrm>
            <a:off x="324425" y="3275811"/>
            <a:ext cx="23346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Automated Prototype SoC Build System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11" descr="Welcome to Chipyard's documentation! — Chipyard documenta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5052" y="3054418"/>
            <a:ext cx="2334600" cy="49308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"/>
          <p:cNvSpPr txBox="1"/>
          <p:nvPr/>
        </p:nvSpPr>
        <p:spPr>
          <a:xfrm>
            <a:off x="253781" y="4073401"/>
            <a:ext cx="23346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System Performance Validation and Demonstration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6011" y="2187519"/>
            <a:ext cx="1691825" cy="61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 descr="FireSim - RISE Lab"/>
          <p:cNvPicPr preferRelativeResize="0"/>
          <p:nvPr/>
        </p:nvPicPr>
        <p:blipFill rotWithShape="1">
          <a:blip r:embed="rId7">
            <a:alphaModFix/>
          </a:blip>
          <a:srcRect l="2210" t="26664" r="-2207" b="30005"/>
          <a:stretch/>
        </p:blipFill>
        <p:spPr>
          <a:xfrm>
            <a:off x="2621543" y="3890903"/>
            <a:ext cx="1881600" cy="815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4703" y="4164815"/>
            <a:ext cx="1409825" cy="31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1"/>
          <p:cNvCxnSpPr/>
          <p:nvPr/>
        </p:nvCxnSpPr>
        <p:spPr>
          <a:xfrm>
            <a:off x="2747690" y="1923607"/>
            <a:ext cx="52689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9" name="Google Shape;319;p11"/>
          <p:cNvSpPr/>
          <p:nvPr/>
        </p:nvSpPr>
        <p:spPr>
          <a:xfrm rot="-5405070">
            <a:off x="4681166" y="3201782"/>
            <a:ext cx="406800" cy="19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1"/>
          <p:cNvSpPr/>
          <p:nvPr/>
        </p:nvSpPr>
        <p:spPr>
          <a:xfrm rot="2690042">
            <a:off x="4809752" y="3658248"/>
            <a:ext cx="406961" cy="30417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1"/>
          <p:cNvSpPr txBox="1"/>
          <p:nvPr/>
        </p:nvSpPr>
        <p:spPr>
          <a:xfrm>
            <a:off x="3078772" y="4706251"/>
            <a:ext cx="23346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FPGAs in the cloud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1"/>
          <p:cNvSpPr/>
          <p:nvPr/>
        </p:nvSpPr>
        <p:spPr>
          <a:xfrm rot="899183">
            <a:off x="5936995" y="3679454"/>
            <a:ext cx="406869" cy="30419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1"/>
          <p:cNvSpPr/>
          <p:nvPr/>
        </p:nvSpPr>
        <p:spPr>
          <a:xfrm rot="-4317158">
            <a:off x="7135467" y="3543424"/>
            <a:ext cx="406710" cy="30739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1"/>
          <p:cNvSpPr txBox="1"/>
          <p:nvPr/>
        </p:nvSpPr>
        <p:spPr>
          <a:xfrm>
            <a:off x="6841874" y="4146922"/>
            <a:ext cx="723809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GF12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5417323" y="2023687"/>
            <a:ext cx="406800" cy="19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3120430" y="1640227"/>
            <a:ext cx="406800" cy="19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5413372" y="1647034"/>
            <a:ext cx="406800" cy="19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7470099" y="1650465"/>
            <a:ext cx="406800" cy="19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 txBox="1"/>
          <p:nvPr/>
        </p:nvSpPr>
        <p:spPr>
          <a:xfrm>
            <a:off x="6453536" y="3477800"/>
            <a:ext cx="1383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Hammer</a:t>
            </a:r>
            <a:endParaRPr kumimoji="0" sz="1050" b="1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 rot="4568">
            <a:off x="6236977" y="2821841"/>
            <a:ext cx="451500" cy="192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1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05805" y="2552100"/>
            <a:ext cx="682071" cy="6196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11"/>
          <p:cNvGrpSpPr/>
          <p:nvPr/>
        </p:nvGrpSpPr>
        <p:grpSpPr>
          <a:xfrm>
            <a:off x="7536174" y="3810336"/>
            <a:ext cx="1181957" cy="1177005"/>
            <a:chOff x="4902875" y="747900"/>
            <a:chExt cx="3837051" cy="3820974"/>
          </a:xfrm>
        </p:grpSpPr>
        <p:pic>
          <p:nvPicPr>
            <p:cNvPr id="333" name="Google Shape;333;p1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02875" y="747900"/>
              <a:ext cx="3837051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1"/>
            <p:cNvPicPr preferRelativeResize="0"/>
            <p:nvPr/>
          </p:nvPicPr>
          <p:blipFill rotWithShape="1">
            <a:blip r:embed="rId11">
              <a:alphaModFix/>
            </a:blip>
            <a:srcRect l="4387" t="944" r="3223" b="2442"/>
            <a:stretch/>
          </p:blipFill>
          <p:spPr>
            <a:xfrm>
              <a:off x="5176175" y="1017725"/>
              <a:ext cx="654275" cy="1678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1"/>
            <p:cNvPicPr preferRelativeResize="0"/>
            <p:nvPr/>
          </p:nvPicPr>
          <p:blipFill rotWithShape="1">
            <a:blip r:embed="rId11">
              <a:alphaModFix/>
            </a:blip>
            <a:srcRect l="4387" t="944" r="3223" b="2442"/>
            <a:stretch/>
          </p:blipFill>
          <p:spPr>
            <a:xfrm>
              <a:off x="5830450" y="1017725"/>
              <a:ext cx="654275" cy="1678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1"/>
            <p:cNvPicPr preferRelativeResize="0"/>
            <p:nvPr/>
          </p:nvPicPr>
          <p:blipFill rotWithShape="1">
            <a:blip r:embed="rId11">
              <a:alphaModFix/>
            </a:blip>
            <a:srcRect l="4387" t="944" r="3223" b="2442"/>
            <a:stretch/>
          </p:blipFill>
          <p:spPr>
            <a:xfrm>
              <a:off x="6457075" y="1017725"/>
              <a:ext cx="654275" cy="1678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11"/>
            <p:cNvPicPr preferRelativeResize="0"/>
            <p:nvPr/>
          </p:nvPicPr>
          <p:blipFill rotWithShape="1">
            <a:blip r:embed="rId11">
              <a:alphaModFix/>
            </a:blip>
            <a:srcRect l="4387" t="944" r="3223" b="2442"/>
            <a:stretch/>
          </p:blipFill>
          <p:spPr>
            <a:xfrm>
              <a:off x="7111350" y="1017725"/>
              <a:ext cx="654275" cy="1678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1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201925" y="3518200"/>
              <a:ext cx="1191626" cy="74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176175" y="3247775"/>
              <a:ext cx="500450" cy="1011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676625" y="3247775"/>
              <a:ext cx="500450" cy="1011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189050" y="3247775"/>
              <a:ext cx="500450" cy="1011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1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689500" y="3247775"/>
              <a:ext cx="500450" cy="1011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1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765618" y="2423224"/>
              <a:ext cx="450776" cy="2725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" name="Google Shape;344;p11"/>
          <p:cNvSpPr txBox="1"/>
          <p:nvPr/>
        </p:nvSpPr>
        <p:spPr>
          <a:xfrm>
            <a:off x="5331408" y="4610211"/>
            <a:ext cx="1307078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80"/>
              </a:buClr>
              <a:buSzPts val="1800"/>
              <a:buFont typeface="Noto Sans Symbols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Open-source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tool flows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Building Domain-Specific Chiplets</a:t>
            </a:r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 Black"/>
                <a:sym typeface="Arial Blac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t>19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cs typeface="Arial Black"/>
              <a:sym typeface="Arial Black"/>
            </a:endParaRPr>
          </a:p>
        </p:txBody>
      </p:sp>
      <p:sp>
        <p:nvSpPr>
          <p:cNvPr id="351" name="Google Shape;351;p27"/>
          <p:cNvSpPr/>
          <p:nvPr/>
        </p:nvSpPr>
        <p:spPr>
          <a:xfrm>
            <a:off x="896185" y="1227699"/>
            <a:ext cx="1034013" cy="98998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Application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7"/>
          <p:cNvSpPr/>
          <p:nvPr/>
        </p:nvSpPr>
        <p:spPr>
          <a:xfrm>
            <a:off x="1274527" y="2559345"/>
            <a:ext cx="590169" cy="570144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7"/>
          <p:cNvSpPr/>
          <p:nvPr/>
        </p:nvSpPr>
        <p:spPr>
          <a:xfrm>
            <a:off x="2068025" y="1235239"/>
            <a:ext cx="1054657" cy="98998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Application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7"/>
          <p:cNvSpPr/>
          <p:nvPr/>
        </p:nvSpPr>
        <p:spPr>
          <a:xfrm>
            <a:off x="3259284" y="1227699"/>
            <a:ext cx="1054657" cy="98998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Application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7"/>
          <p:cNvSpPr/>
          <p:nvPr/>
        </p:nvSpPr>
        <p:spPr>
          <a:xfrm>
            <a:off x="2497835" y="2574247"/>
            <a:ext cx="590169" cy="570144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7"/>
          <p:cNvSpPr/>
          <p:nvPr/>
        </p:nvSpPr>
        <p:spPr>
          <a:xfrm>
            <a:off x="3682330" y="2570922"/>
            <a:ext cx="590169" cy="570144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7"/>
          <p:cNvSpPr/>
          <p:nvPr/>
        </p:nvSpPr>
        <p:spPr>
          <a:xfrm>
            <a:off x="1274527" y="3410622"/>
            <a:ext cx="590169" cy="570144"/>
          </a:xfrm>
          <a:prstGeom prst="rect">
            <a:avLst/>
          </a:prstGeom>
          <a:solidFill>
            <a:srgbClr val="FFFF00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7"/>
          <p:cNvSpPr/>
          <p:nvPr/>
        </p:nvSpPr>
        <p:spPr>
          <a:xfrm>
            <a:off x="2506917" y="3429014"/>
            <a:ext cx="590169" cy="570144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7"/>
          <p:cNvSpPr/>
          <p:nvPr/>
        </p:nvSpPr>
        <p:spPr>
          <a:xfrm>
            <a:off x="3667669" y="3428500"/>
            <a:ext cx="590169" cy="570144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7"/>
          <p:cNvSpPr/>
          <p:nvPr/>
        </p:nvSpPr>
        <p:spPr>
          <a:xfrm>
            <a:off x="896185" y="2323577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7"/>
          <p:cNvSpPr/>
          <p:nvPr/>
        </p:nvSpPr>
        <p:spPr>
          <a:xfrm>
            <a:off x="2092065" y="2323772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3283642" y="2337217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7"/>
          <p:cNvSpPr/>
          <p:nvPr/>
        </p:nvSpPr>
        <p:spPr>
          <a:xfrm>
            <a:off x="896185" y="3200045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7"/>
          <p:cNvSpPr/>
          <p:nvPr/>
        </p:nvSpPr>
        <p:spPr>
          <a:xfrm>
            <a:off x="2099146" y="3203547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7"/>
          <p:cNvSpPr/>
          <p:nvPr/>
        </p:nvSpPr>
        <p:spPr>
          <a:xfrm>
            <a:off x="896185" y="4067953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6" name="Google Shape;366;p27"/>
          <p:cNvCxnSpPr>
            <a:endCxn id="360" idx="0"/>
          </p:cNvCxnSpPr>
          <p:nvPr/>
        </p:nvCxnSpPr>
        <p:spPr>
          <a:xfrm>
            <a:off x="989386" y="2217677"/>
            <a:ext cx="0" cy="105900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7" name="Google Shape;367;p27"/>
          <p:cNvCxnSpPr/>
          <p:nvPr/>
        </p:nvCxnSpPr>
        <p:spPr>
          <a:xfrm>
            <a:off x="948105" y="2217684"/>
            <a:ext cx="0" cy="105893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8" name="Google Shape;368;p27"/>
          <p:cNvCxnSpPr/>
          <p:nvPr/>
        </p:nvCxnSpPr>
        <p:spPr>
          <a:xfrm>
            <a:off x="1031600" y="2217776"/>
            <a:ext cx="0" cy="105893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9" name="Google Shape;369;p27"/>
          <p:cNvCxnSpPr/>
          <p:nvPr/>
        </p:nvCxnSpPr>
        <p:spPr>
          <a:xfrm>
            <a:off x="2175375" y="2217684"/>
            <a:ext cx="0" cy="105893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0" name="Google Shape;370;p27"/>
          <p:cNvCxnSpPr/>
          <p:nvPr/>
        </p:nvCxnSpPr>
        <p:spPr>
          <a:xfrm>
            <a:off x="2134094" y="2217684"/>
            <a:ext cx="0" cy="105893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1" name="Google Shape;371;p27"/>
          <p:cNvCxnSpPr/>
          <p:nvPr/>
        </p:nvCxnSpPr>
        <p:spPr>
          <a:xfrm>
            <a:off x="2217589" y="2217776"/>
            <a:ext cx="0" cy="105893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2" name="Google Shape;372;p27"/>
          <p:cNvCxnSpPr/>
          <p:nvPr/>
        </p:nvCxnSpPr>
        <p:spPr>
          <a:xfrm>
            <a:off x="3356140" y="2217684"/>
            <a:ext cx="0" cy="105893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p27"/>
          <p:cNvCxnSpPr/>
          <p:nvPr/>
        </p:nvCxnSpPr>
        <p:spPr>
          <a:xfrm>
            <a:off x="3314859" y="2217684"/>
            <a:ext cx="0" cy="105893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p27"/>
          <p:cNvCxnSpPr/>
          <p:nvPr/>
        </p:nvCxnSpPr>
        <p:spPr>
          <a:xfrm>
            <a:off x="3398354" y="2217776"/>
            <a:ext cx="0" cy="105893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5" name="Google Shape;375;p27"/>
          <p:cNvCxnSpPr>
            <a:stCxn id="360" idx="2"/>
            <a:endCxn id="363" idx="0"/>
          </p:cNvCxnSpPr>
          <p:nvPr/>
        </p:nvCxnSpPr>
        <p:spPr>
          <a:xfrm>
            <a:off x="989386" y="2503654"/>
            <a:ext cx="0" cy="696300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p27"/>
          <p:cNvCxnSpPr/>
          <p:nvPr/>
        </p:nvCxnSpPr>
        <p:spPr>
          <a:xfrm flipH="1">
            <a:off x="947173" y="2503654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7" name="Google Shape;377;p27"/>
          <p:cNvCxnSpPr/>
          <p:nvPr/>
        </p:nvCxnSpPr>
        <p:spPr>
          <a:xfrm>
            <a:off x="1031600" y="2503746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p27"/>
          <p:cNvCxnSpPr/>
          <p:nvPr/>
        </p:nvCxnSpPr>
        <p:spPr>
          <a:xfrm>
            <a:off x="989386" y="3382041"/>
            <a:ext cx="0" cy="696391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p27"/>
          <p:cNvCxnSpPr/>
          <p:nvPr/>
        </p:nvCxnSpPr>
        <p:spPr>
          <a:xfrm flipH="1">
            <a:off x="947173" y="3382041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p27"/>
          <p:cNvCxnSpPr/>
          <p:nvPr/>
        </p:nvCxnSpPr>
        <p:spPr>
          <a:xfrm>
            <a:off x="1031600" y="3382133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1" name="Google Shape;381;p27"/>
          <p:cNvCxnSpPr/>
          <p:nvPr/>
        </p:nvCxnSpPr>
        <p:spPr>
          <a:xfrm>
            <a:off x="2184746" y="2517294"/>
            <a:ext cx="0" cy="696391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2" name="Google Shape;382;p27"/>
          <p:cNvCxnSpPr/>
          <p:nvPr/>
        </p:nvCxnSpPr>
        <p:spPr>
          <a:xfrm flipH="1">
            <a:off x="2142533" y="2517294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3" name="Google Shape;383;p27"/>
          <p:cNvCxnSpPr/>
          <p:nvPr/>
        </p:nvCxnSpPr>
        <p:spPr>
          <a:xfrm>
            <a:off x="2226960" y="2517386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4" name="Google Shape;384;p27"/>
          <p:cNvSpPr/>
          <p:nvPr/>
        </p:nvSpPr>
        <p:spPr>
          <a:xfrm>
            <a:off x="2082174" y="4066034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p27"/>
          <p:cNvCxnSpPr/>
          <p:nvPr/>
        </p:nvCxnSpPr>
        <p:spPr>
          <a:xfrm>
            <a:off x="2175375" y="3380122"/>
            <a:ext cx="0" cy="696391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6" name="Google Shape;386;p27"/>
          <p:cNvCxnSpPr/>
          <p:nvPr/>
        </p:nvCxnSpPr>
        <p:spPr>
          <a:xfrm flipH="1">
            <a:off x="2133162" y="3380122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7" name="Google Shape;387;p27"/>
          <p:cNvCxnSpPr/>
          <p:nvPr/>
        </p:nvCxnSpPr>
        <p:spPr>
          <a:xfrm>
            <a:off x="2217589" y="3380214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8" name="Google Shape;388;p27"/>
          <p:cNvSpPr/>
          <p:nvPr/>
        </p:nvSpPr>
        <p:spPr>
          <a:xfrm>
            <a:off x="3283642" y="3202517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9" name="Google Shape;389;p27"/>
          <p:cNvCxnSpPr/>
          <p:nvPr/>
        </p:nvCxnSpPr>
        <p:spPr>
          <a:xfrm>
            <a:off x="3369242" y="2516264"/>
            <a:ext cx="0" cy="696391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0" name="Google Shape;390;p27"/>
          <p:cNvCxnSpPr/>
          <p:nvPr/>
        </p:nvCxnSpPr>
        <p:spPr>
          <a:xfrm flipH="1">
            <a:off x="3327029" y="2516264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1" name="Google Shape;391;p27"/>
          <p:cNvCxnSpPr/>
          <p:nvPr/>
        </p:nvCxnSpPr>
        <p:spPr>
          <a:xfrm>
            <a:off x="3411456" y="2516356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2" name="Google Shape;392;p27"/>
          <p:cNvSpPr/>
          <p:nvPr/>
        </p:nvSpPr>
        <p:spPr>
          <a:xfrm>
            <a:off x="3276805" y="4065004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27"/>
          <p:cNvCxnSpPr/>
          <p:nvPr/>
        </p:nvCxnSpPr>
        <p:spPr>
          <a:xfrm>
            <a:off x="3359871" y="3379092"/>
            <a:ext cx="0" cy="696391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p27"/>
          <p:cNvCxnSpPr/>
          <p:nvPr/>
        </p:nvCxnSpPr>
        <p:spPr>
          <a:xfrm flipH="1">
            <a:off x="3317658" y="3379092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5" name="Google Shape;395;p27"/>
          <p:cNvCxnSpPr/>
          <p:nvPr/>
        </p:nvCxnSpPr>
        <p:spPr>
          <a:xfrm>
            <a:off x="3402085" y="3379184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6" name="Google Shape;396;p27"/>
          <p:cNvCxnSpPr>
            <a:stCxn id="360" idx="3"/>
            <a:endCxn id="361" idx="1"/>
          </p:cNvCxnSpPr>
          <p:nvPr/>
        </p:nvCxnSpPr>
        <p:spPr>
          <a:xfrm>
            <a:off x="1082587" y="2413615"/>
            <a:ext cx="1009500" cy="300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7" name="Google Shape;397;p27"/>
          <p:cNvCxnSpPr/>
          <p:nvPr/>
        </p:nvCxnSpPr>
        <p:spPr>
          <a:xfrm rot="10800000" flipH="1">
            <a:off x="1070042" y="2365790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8" name="Google Shape;398;p27"/>
          <p:cNvCxnSpPr/>
          <p:nvPr/>
        </p:nvCxnSpPr>
        <p:spPr>
          <a:xfrm rot="10800000" flipH="1">
            <a:off x="1080184" y="2458731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9" name="Google Shape;399;p27"/>
          <p:cNvCxnSpPr/>
          <p:nvPr/>
        </p:nvCxnSpPr>
        <p:spPr>
          <a:xfrm>
            <a:off x="2279516" y="2421903"/>
            <a:ext cx="1009478" cy="195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0" name="Google Shape;400;p27"/>
          <p:cNvCxnSpPr/>
          <p:nvPr/>
        </p:nvCxnSpPr>
        <p:spPr>
          <a:xfrm rot="10800000" flipH="1">
            <a:off x="2266971" y="2374077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1" name="Google Shape;401;p27"/>
          <p:cNvCxnSpPr/>
          <p:nvPr/>
        </p:nvCxnSpPr>
        <p:spPr>
          <a:xfrm rot="10800000" flipH="1">
            <a:off x="2270905" y="2467018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2" name="Google Shape;402;p27"/>
          <p:cNvCxnSpPr/>
          <p:nvPr/>
        </p:nvCxnSpPr>
        <p:spPr>
          <a:xfrm>
            <a:off x="1090149" y="3295324"/>
            <a:ext cx="1009478" cy="195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3" name="Google Shape;403;p27"/>
          <p:cNvCxnSpPr/>
          <p:nvPr/>
        </p:nvCxnSpPr>
        <p:spPr>
          <a:xfrm rot="10800000" flipH="1">
            <a:off x="1077604" y="3247498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4" name="Google Shape;404;p27"/>
          <p:cNvCxnSpPr/>
          <p:nvPr/>
        </p:nvCxnSpPr>
        <p:spPr>
          <a:xfrm rot="10800000" flipH="1">
            <a:off x="1087746" y="3340439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5" name="Google Shape;405;p27"/>
          <p:cNvCxnSpPr/>
          <p:nvPr/>
        </p:nvCxnSpPr>
        <p:spPr>
          <a:xfrm>
            <a:off x="2287078" y="3303611"/>
            <a:ext cx="1009478" cy="195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6" name="Google Shape;406;p27"/>
          <p:cNvCxnSpPr/>
          <p:nvPr/>
        </p:nvCxnSpPr>
        <p:spPr>
          <a:xfrm rot="10800000" flipH="1">
            <a:off x="2274533" y="3255785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7" name="Google Shape;407;p27"/>
          <p:cNvCxnSpPr/>
          <p:nvPr/>
        </p:nvCxnSpPr>
        <p:spPr>
          <a:xfrm rot="10800000" flipH="1">
            <a:off x="2278467" y="3348726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8" name="Google Shape;408;p27"/>
          <p:cNvSpPr/>
          <p:nvPr/>
        </p:nvSpPr>
        <p:spPr>
          <a:xfrm>
            <a:off x="896185" y="4064809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9" name="Google Shape;409;p27"/>
          <p:cNvCxnSpPr>
            <a:stCxn id="408" idx="3"/>
          </p:cNvCxnSpPr>
          <p:nvPr/>
        </p:nvCxnSpPr>
        <p:spPr>
          <a:xfrm>
            <a:off x="1082587" y="4154847"/>
            <a:ext cx="1009500" cy="300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0" name="Google Shape;410;p27"/>
          <p:cNvCxnSpPr/>
          <p:nvPr/>
        </p:nvCxnSpPr>
        <p:spPr>
          <a:xfrm rot="10800000" flipH="1">
            <a:off x="1070042" y="4107022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1" name="Google Shape;411;p27"/>
          <p:cNvCxnSpPr/>
          <p:nvPr/>
        </p:nvCxnSpPr>
        <p:spPr>
          <a:xfrm rot="10800000" flipH="1">
            <a:off x="1080184" y="4199963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2" name="Google Shape;412;p27"/>
          <p:cNvCxnSpPr/>
          <p:nvPr/>
        </p:nvCxnSpPr>
        <p:spPr>
          <a:xfrm>
            <a:off x="2279516" y="4163135"/>
            <a:ext cx="1009478" cy="195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3" name="Google Shape;413;p27"/>
          <p:cNvCxnSpPr/>
          <p:nvPr/>
        </p:nvCxnSpPr>
        <p:spPr>
          <a:xfrm rot="10800000" flipH="1">
            <a:off x="2266971" y="4115309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4" name="Google Shape;414;p27"/>
          <p:cNvCxnSpPr/>
          <p:nvPr/>
        </p:nvCxnSpPr>
        <p:spPr>
          <a:xfrm rot="10800000" flipH="1">
            <a:off x="2270905" y="4208250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5" name="Google Shape;415;p27"/>
          <p:cNvSpPr/>
          <p:nvPr/>
        </p:nvSpPr>
        <p:spPr>
          <a:xfrm>
            <a:off x="4470729" y="2335202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27"/>
          <p:cNvSpPr/>
          <p:nvPr/>
        </p:nvSpPr>
        <p:spPr>
          <a:xfrm>
            <a:off x="4470729" y="3200502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7" name="Google Shape;417;p27"/>
          <p:cNvCxnSpPr/>
          <p:nvPr/>
        </p:nvCxnSpPr>
        <p:spPr>
          <a:xfrm>
            <a:off x="4556329" y="2514249"/>
            <a:ext cx="0" cy="696391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8" name="Google Shape;418;p27"/>
          <p:cNvCxnSpPr/>
          <p:nvPr/>
        </p:nvCxnSpPr>
        <p:spPr>
          <a:xfrm flipH="1">
            <a:off x="4514116" y="2514249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9" name="Google Shape;419;p27"/>
          <p:cNvCxnSpPr/>
          <p:nvPr/>
        </p:nvCxnSpPr>
        <p:spPr>
          <a:xfrm>
            <a:off x="4598543" y="2514341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0" name="Google Shape;420;p27"/>
          <p:cNvSpPr/>
          <p:nvPr/>
        </p:nvSpPr>
        <p:spPr>
          <a:xfrm>
            <a:off x="4463892" y="4062989"/>
            <a:ext cx="186402" cy="1800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1" name="Google Shape;421;p27"/>
          <p:cNvCxnSpPr/>
          <p:nvPr/>
        </p:nvCxnSpPr>
        <p:spPr>
          <a:xfrm>
            <a:off x="4546958" y="3377077"/>
            <a:ext cx="0" cy="696391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p27"/>
          <p:cNvCxnSpPr/>
          <p:nvPr/>
        </p:nvCxnSpPr>
        <p:spPr>
          <a:xfrm flipH="1">
            <a:off x="4504745" y="3377077"/>
            <a:ext cx="934" cy="685912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3" name="Google Shape;423;p27"/>
          <p:cNvCxnSpPr/>
          <p:nvPr/>
        </p:nvCxnSpPr>
        <p:spPr>
          <a:xfrm>
            <a:off x="4589172" y="3377169"/>
            <a:ext cx="0" cy="685820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4" name="Google Shape;424;p27"/>
          <p:cNvCxnSpPr/>
          <p:nvPr/>
        </p:nvCxnSpPr>
        <p:spPr>
          <a:xfrm>
            <a:off x="3461064" y="2421389"/>
            <a:ext cx="1009478" cy="195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5" name="Google Shape;425;p27"/>
          <p:cNvCxnSpPr/>
          <p:nvPr/>
        </p:nvCxnSpPr>
        <p:spPr>
          <a:xfrm rot="10800000" flipH="1">
            <a:off x="3448519" y="2373563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6" name="Google Shape;426;p27"/>
          <p:cNvCxnSpPr/>
          <p:nvPr/>
        </p:nvCxnSpPr>
        <p:spPr>
          <a:xfrm rot="10800000" flipH="1">
            <a:off x="3452453" y="2466504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7" name="Google Shape;427;p27"/>
          <p:cNvCxnSpPr/>
          <p:nvPr/>
        </p:nvCxnSpPr>
        <p:spPr>
          <a:xfrm>
            <a:off x="3468626" y="3303097"/>
            <a:ext cx="1009478" cy="195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8" name="Google Shape;428;p27"/>
          <p:cNvCxnSpPr/>
          <p:nvPr/>
        </p:nvCxnSpPr>
        <p:spPr>
          <a:xfrm rot="10800000" flipH="1">
            <a:off x="3456081" y="3255271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9" name="Google Shape;429;p27"/>
          <p:cNvCxnSpPr/>
          <p:nvPr/>
        </p:nvCxnSpPr>
        <p:spPr>
          <a:xfrm rot="10800000" flipH="1">
            <a:off x="3460015" y="3348212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0" name="Google Shape;430;p27"/>
          <p:cNvCxnSpPr/>
          <p:nvPr/>
        </p:nvCxnSpPr>
        <p:spPr>
          <a:xfrm>
            <a:off x="3461064" y="4162621"/>
            <a:ext cx="1009478" cy="195"/>
          </a:xfrm>
          <a:prstGeom prst="straightConnector1">
            <a:avLst/>
          </a:prstGeom>
          <a:noFill/>
          <a:ln w="28575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1" name="Google Shape;431;p27"/>
          <p:cNvCxnSpPr/>
          <p:nvPr/>
        </p:nvCxnSpPr>
        <p:spPr>
          <a:xfrm rot="10800000" flipH="1">
            <a:off x="3448519" y="4114795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2" name="Google Shape;432;p27"/>
          <p:cNvCxnSpPr/>
          <p:nvPr/>
        </p:nvCxnSpPr>
        <p:spPr>
          <a:xfrm rot="10800000" flipH="1">
            <a:off x="3452453" y="4207736"/>
            <a:ext cx="1021779" cy="1"/>
          </a:xfrm>
          <a:prstGeom prst="straightConnector1">
            <a:avLst/>
          </a:prstGeom>
          <a:noFill/>
          <a:ln w="12700" cap="flat" cmpd="sng">
            <a:solidFill>
              <a:srgbClr val="89A4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3" name="Google Shape;433;p27"/>
          <p:cNvSpPr/>
          <p:nvPr/>
        </p:nvSpPr>
        <p:spPr>
          <a:xfrm>
            <a:off x="4409406" y="1235238"/>
            <a:ext cx="247725" cy="96838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7"/>
          <p:cNvSpPr txBox="1"/>
          <p:nvPr/>
        </p:nvSpPr>
        <p:spPr>
          <a:xfrm rot="-5400000">
            <a:off x="4203419" y="1567916"/>
            <a:ext cx="649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7"/>
          <p:cNvSpPr txBox="1"/>
          <p:nvPr/>
        </p:nvSpPr>
        <p:spPr>
          <a:xfrm>
            <a:off x="5307557" y="1614718"/>
            <a:ext cx="880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NoC w/QoS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7"/>
          <p:cNvSpPr txBox="1"/>
          <p:nvPr/>
        </p:nvSpPr>
        <p:spPr>
          <a:xfrm>
            <a:off x="895795" y="2593649"/>
            <a:ext cx="13214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ML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7"/>
          <p:cNvSpPr txBox="1"/>
          <p:nvPr/>
        </p:nvSpPr>
        <p:spPr>
          <a:xfrm>
            <a:off x="2148547" y="2630042"/>
            <a:ext cx="13214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ML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7"/>
          <p:cNvSpPr txBox="1"/>
          <p:nvPr/>
        </p:nvSpPr>
        <p:spPr>
          <a:xfrm>
            <a:off x="3319260" y="2627208"/>
            <a:ext cx="13214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DSP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7"/>
          <p:cNvSpPr txBox="1"/>
          <p:nvPr/>
        </p:nvSpPr>
        <p:spPr>
          <a:xfrm>
            <a:off x="3309500" y="3499429"/>
            <a:ext cx="13214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DSP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7"/>
          <p:cNvSpPr txBox="1"/>
          <p:nvPr/>
        </p:nvSpPr>
        <p:spPr>
          <a:xfrm>
            <a:off x="2150015" y="3498492"/>
            <a:ext cx="13214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DSP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7"/>
          <p:cNvSpPr txBox="1"/>
          <p:nvPr/>
        </p:nvSpPr>
        <p:spPr>
          <a:xfrm>
            <a:off x="920182" y="3402255"/>
            <a:ext cx="13214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Fixed-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function 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7"/>
          <p:cNvSpPr/>
          <p:nvPr/>
        </p:nvSpPr>
        <p:spPr>
          <a:xfrm>
            <a:off x="4800600" y="1235252"/>
            <a:ext cx="276900" cy="35247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7"/>
          <p:cNvSpPr/>
          <p:nvPr/>
        </p:nvSpPr>
        <p:spPr>
          <a:xfrm>
            <a:off x="490224" y="1235252"/>
            <a:ext cx="276900" cy="34647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7"/>
          <p:cNvSpPr/>
          <p:nvPr/>
        </p:nvSpPr>
        <p:spPr>
          <a:xfrm>
            <a:off x="857390" y="4801766"/>
            <a:ext cx="3809100" cy="2406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7"/>
          <p:cNvSpPr/>
          <p:nvPr/>
        </p:nvSpPr>
        <p:spPr>
          <a:xfrm>
            <a:off x="879722" y="859703"/>
            <a:ext cx="3809065" cy="240618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p27"/>
          <p:cNvCxnSpPr>
            <a:endCxn id="415" idx="3"/>
          </p:cNvCxnSpPr>
          <p:nvPr/>
        </p:nvCxnSpPr>
        <p:spPr>
          <a:xfrm flipH="1">
            <a:off x="4657131" y="2031040"/>
            <a:ext cx="708600" cy="3942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7" name="Google Shape;447;p27"/>
          <p:cNvSpPr txBox="1"/>
          <p:nvPr/>
        </p:nvSpPr>
        <p:spPr>
          <a:xfrm>
            <a:off x="1458182" y="851311"/>
            <a:ext cx="22241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 Interface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7"/>
          <p:cNvSpPr txBox="1"/>
          <p:nvPr/>
        </p:nvSpPr>
        <p:spPr>
          <a:xfrm>
            <a:off x="1556543" y="4760010"/>
            <a:ext cx="222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 Interface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7"/>
          <p:cNvSpPr txBox="1"/>
          <p:nvPr/>
        </p:nvSpPr>
        <p:spPr>
          <a:xfrm rot="-5400000">
            <a:off x="-470847" y="2625375"/>
            <a:ext cx="22241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 Interface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7"/>
          <p:cNvSpPr txBox="1"/>
          <p:nvPr/>
        </p:nvSpPr>
        <p:spPr>
          <a:xfrm rot="-5400000">
            <a:off x="3802699" y="2822894"/>
            <a:ext cx="22241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Chiplet Interface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7"/>
          <p:cNvSpPr/>
          <p:nvPr/>
        </p:nvSpPr>
        <p:spPr>
          <a:xfrm>
            <a:off x="6488991" y="1100321"/>
            <a:ext cx="1574998" cy="1103302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7"/>
          <p:cNvSpPr txBox="1"/>
          <p:nvPr/>
        </p:nvSpPr>
        <p:spPr>
          <a:xfrm>
            <a:off x="6828535" y="1381879"/>
            <a:ext cx="880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Memory IF Chiplet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7"/>
          <p:cNvSpPr/>
          <p:nvPr/>
        </p:nvSpPr>
        <p:spPr>
          <a:xfrm>
            <a:off x="6537402" y="2559345"/>
            <a:ext cx="1574998" cy="110330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7"/>
          <p:cNvSpPr txBox="1"/>
          <p:nvPr/>
        </p:nvSpPr>
        <p:spPr>
          <a:xfrm>
            <a:off x="6876946" y="2840903"/>
            <a:ext cx="10834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NetworkingChiplet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7"/>
          <p:cNvSpPr/>
          <p:nvPr/>
        </p:nvSpPr>
        <p:spPr>
          <a:xfrm>
            <a:off x="857400" y="4344579"/>
            <a:ext cx="3809100" cy="3555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7"/>
          <p:cNvSpPr txBox="1"/>
          <p:nvPr/>
        </p:nvSpPr>
        <p:spPr>
          <a:xfrm>
            <a:off x="1556543" y="4379010"/>
            <a:ext cx="222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Shared memory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ED65DF-474B-194B-AA62-926C2878A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724228"/>
            <a:ext cx="7162800" cy="685800"/>
          </a:xfrm>
        </p:spPr>
        <p:txBody>
          <a:bodyPr/>
          <a:lstStyle/>
          <a:p>
            <a:r>
              <a:rPr lang="en-US" sz="4800" dirty="0"/>
              <a:t>Oops, we did it again!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70B58D-6161-214F-82AF-1A672D0D7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4291"/>
            <a:ext cx="7315200" cy="1581150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/>
              <a:t> Made it to the end of the project! (plus starting the next!)</a:t>
            </a:r>
          </a:p>
        </p:txBody>
      </p:sp>
    </p:spTree>
    <p:extLst>
      <p:ext uri="{BB962C8B-B14F-4D97-AF65-F5344CB8AC3E}">
        <p14:creationId xmlns:p14="http://schemas.microsoft.com/office/powerpoint/2010/main" val="206889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SLICE Lab Timeline</a:t>
            </a:r>
            <a:endParaRPr dirty="0"/>
          </a:p>
        </p:txBody>
      </p:sp>
      <p:cxnSp>
        <p:nvCxnSpPr>
          <p:cNvPr id="539" name="Google Shape;539;p14"/>
          <p:cNvCxnSpPr/>
          <p:nvPr/>
        </p:nvCxnSpPr>
        <p:spPr>
          <a:xfrm rot="10800000" flipH="1">
            <a:off x="1447800" y="3560821"/>
            <a:ext cx="6324600" cy="28133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540" name="Google Shape;540;p14"/>
          <p:cNvCxnSpPr/>
          <p:nvPr/>
        </p:nvCxnSpPr>
        <p:spPr>
          <a:xfrm rot="5400000">
            <a:off x="1769660" y="3557930"/>
            <a:ext cx="149403" cy="190911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41" name="Google Shape;541;p14"/>
          <p:cNvGrpSpPr/>
          <p:nvPr/>
        </p:nvGrpSpPr>
        <p:grpSpPr>
          <a:xfrm>
            <a:off x="1151952" y="3499149"/>
            <a:ext cx="1484010" cy="1036125"/>
            <a:chOff x="-305344" y="2168196"/>
            <a:chExt cx="1484010" cy="1381501"/>
          </a:xfrm>
        </p:grpSpPr>
        <p:cxnSp>
          <p:nvCxnSpPr>
            <p:cNvPr id="542" name="Google Shape;542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3" name="Google Shape;543;p14"/>
            <p:cNvSpPr txBox="1"/>
            <p:nvPr/>
          </p:nvSpPr>
          <p:spPr>
            <a:xfrm rot="-2700000">
              <a:off x="-246747" y="2514231"/>
              <a:ext cx="1264307" cy="689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14"/>
          <p:cNvGrpSpPr/>
          <p:nvPr/>
        </p:nvGrpSpPr>
        <p:grpSpPr>
          <a:xfrm>
            <a:off x="1907525" y="3499071"/>
            <a:ext cx="1424583" cy="1059525"/>
            <a:chOff x="-245917" y="2168092"/>
            <a:chExt cx="1424583" cy="1412700"/>
          </a:xfrm>
        </p:grpSpPr>
        <p:cxnSp>
          <p:nvCxnSpPr>
            <p:cNvPr id="545" name="Google Shape;545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6" name="Google Shape;546;p14"/>
            <p:cNvSpPr txBox="1"/>
            <p:nvPr/>
          </p:nvSpPr>
          <p:spPr>
            <a:xfrm rot="-2700000">
              <a:off x="-193782" y="2529727"/>
              <a:ext cx="1308430" cy="689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4"/>
          <p:cNvGrpSpPr/>
          <p:nvPr/>
        </p:nvGrpSpPr>
        <p:grpSpPr>
          <a:xfrm>
            <a:off x="2597250" y="3499138"/>
            <a:ext cx="1431004" cy="1064250"/>
            <a:chOff x="-252338" y="2168180"/>
            <a:chExt cx="1431004" cy="1419000"/>
          </a:xfrm>
        </p:grpSpPr>
        <p:cxnSp>
          <p:nvCxnSpPr>
            <p:cNvPr id="548" name="Google Shape;548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9" name="Google Shape;549;p14"/>
            <p:cNvSpPr txBox="1"/>
            <p:nvPr/>
          </p:nvSpPr>
          <p:spPr>
            <a:xfrm rot="-2700000">
              <a:off x="-201508" y="2532966"/>
              <a:ext cx="1317340" cy="689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14"/>
          <p:cNvGrpSpPr/>
          <p:nvPr/>
        </p:nvGrpSpPr>
        <p:grpSpPr>
          <a:xfrm>
            <a:off x="3352376" y="3499237"/>
            <a:ext cx="1372024" cy="1019925"/>
            <a:chOff x="-193358" y="2168312"/>
            <a:chExt cx="1372024" cy="1359900"/>
          </a:xfrm>
        </p:grpSpPr>
        <p:cxnSp>
          <p:nvCxnSpPr>
            <p:cNvPr id="551" name="Google Shape;551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2" name="Google Shape;552;p14"/>
            <p:cNvSpPr txBox="1"/>
            <p:nvPr/>
          </p:nvSpPr>
          <p:spPr>
            <a:xfrm rot="-2700000">
              <a:off x="-130288" y="2503548"/>
              <a:ext cx="1233760" cy="689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14"/>
          <p:cNvGrpSpPr/>
          <p:nvPr/>
        </p:nvGrpSpPr>
        <p:grpSpPr>
          <a:xfrm>
            <a:off x="1403089" y="3455617"/>
            <a:ext cx="1873511" cy="1503234"/>
            <a:chOff x="4300206" y="3886200"/>
            <a:chExt cx="2100600" cy="2004312"/>
          </a:xfrm>
        </p:grpSpPr>
        <p:sp>
          <p:nvSpPr>
            <p:cNvPr id="554" name="Google Shape;554;p14"/>
            <p:cNvSpPr/>
            <p:nvPr/>
          </p:nvSpPr>
          <p:spPr>
            <a:xfrm>
              <a:off x="6172200" y="3886200"/>
              <a:ext cx="228600" cy="304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4"/>
            <p:cNvSpPr txBox="1"/>
            <p:nvPr/>
          </p:nvSpPr>
          <p:spPr>
            <a:xfrm>
              <a:off x="4300206" y="5274912"/>
              <a:ext cx="2100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We are here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6" name="Google Shape;556;p14"/>
            <p:cNvCxnSpPr>
              <a:endCxn id="554" idx="3"/>
            </p:cNvCxnSpPr>
            <p:nvPr/>
          </p:nvCxnSpPr>
          <p:spPr>
            <a:xfrm rot="10800000" flipH="1">
              <a:off x="5257678" y="4146363"/>
              <a:ext cx="948000" cy="111150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lg" len="lg"/>
            </a:ln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37B5A4-062C-1244-A83A-7DFDF6A47B09}"/>
              </a:ext>
            </a:extLst>
          </p:cNvPr>
          <p:cNvGrpSpPr/>
          <p:nvPr/>
        </p:nvGrpSpPr>
        <p:grpSpPr>
          <a:xfrm>
            <a:off x="1407160" y="1611186"/>
            <a:ext cx="2057400" cy="1955785"/>
            <a:chOff x="1407160" y="1611186"/>
            <a:chExt cx="2057400" cy="1955785"/>
          </a:xfrm>
        </p:grpSpPr>
        <p:sp>
          <p:nvSpPr>
            <p:cNvPr id="558" name="Google Shape;558;p14"/>
            <p:cNvSpPr txBox="1"/>
            <p:nvPr/>
          </p:nvSpPr>
          <p:spPr>
            <a:xfrm>
              <a:off x="1407160" y="1611186"/>
              <a:ext cx="20574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ADEPT End of Project Party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9" name="Google Shape;559;p14"/>
            <p:cNvCxnSpPr/>
            <p:nvPr/>
          </p:nvCxnSpPr>
          <p:spPr>
            <a:xfrm>
              <a:off x="3221465" y="2175091"/>
              <a:ext cx="0" cy="139188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52B2A9-2121-A846-A543-A338EE54927E}"/>
              </a:ext>
            </a:extLst>
          </p:cNvPr>
          <p:cNvGrpSpPr/>
          <p:nvPr/>
        </p:nvGrpSpPr>
        <p:grpSpPr>
          <a:xfrm>
            <a:off x="2361405" y="910700"/>
            <a:ext cx="3658392" cy="2650121"/>
            <a:chOff x="2361405" y="910700"/>
            <a:chExt cx="3658392" cy="2650121"/>
          </a:xfrm>
        </p:grpSpPr>
        <p:cxnSp>
          <p:nvCxnSpPr>
            <p:cNvPr id="560" name="Google Shape;560;p14"/>
            <p:cNvCxnSpPr/>
            <p:nvPr/>
          </p:nvCxnSpPr>
          <p:spPr>
            <a:xfrm flipH="1">
              <a:off x="3429000" y="1352550"/>
              <a:ext cx="15387" cy="2208271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561" name="Google Shape;561;p14"/>
            <p:cNvSpPr txBox="1"/>
            <p:nvPr/>
          </p:nvSpPr>
          <p:spPr>
            <a:xfrm>
              <a:off x="2361405" y="910700"/>
              <a:ext cx="365839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SLICE Launch (Jan 12, 2022)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14"/>
          <p:cNvGrpSpPr/>
          <p:nvPr/>
        </p:nvGrpSpPr>
        <p:grpSpPr>
          <a:xfrm>
            <a:off x="0" y="2495550"/>
            <a:ext cx="2743200" cy="1083732"/>
            <a:chOff x="-533400" y="2610592"/>
            <a:chExt cx="2743200" cy="1444976"/>
          </a:xfrm>
        </p:grpSpPr>
        <p:sp>
          <p:nvSpPr>
            <p:cNvPr id="563" name="Google Shape;563;p14"/>
            <p:cNvSpPr txBox="1"/>
            <p:nvPr/>
          </p:nvSpPr>
          <p:spPr>
            <a:xfrm>
              <a:off x="-533400" y="2610592"/>
              <a:ext cx="274320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Started ADEPT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Successor Meetings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4" name="Google Shape;564;p14"/>
            <p:cNvCxnSpPr/>
            <p:nvPr/>
          </p:nvCxnSpPr>
          <p:spPr>
            <a:xfrm flipH="1">
              <a:off x="1828006" y="3662065"/>
              <a:ext cx="794" cy="393503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565" name="Google Shape;565;p14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 Black"/>
                <a:sym typeface="Arial Blac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t>20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cs typeface="Arial Black"/>
              <a:sym typeface="Arial Black"/>
            </a:endParaRPr>
          </a:p>
        </p:txBody>
      </p:sp>
      <p:grpSp>
        <p:nvGrpSpPr>
          <p:cNvPr id="566" name="Google Shape;566;p14"/>
          <p:cNvGrpSpPr/>
          <p:nvPr/>
        </p:nvGrpSpPr>
        <p:grpSpPr>
          <a:xfrm>
            <a:off x="3913926" y="3482925"/>
            <a:ext cx="1420074" cy="1055925"/>
            <a:chOff x="-241408" y="2168343"/>
            <a:chExt cx="1420074" cy="1407900"/>
          </a:xfrm>
        </p:grpSpPr>
        <p:cxnSp>
          <p:nvCxnSpPr>
            <p:cNvPr id="567" name="Google Shape;567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8" name="Google Shape;568;p14"/>
            <p:cNvSpPr txBox="1"/>
            <p:nvPr/>
          </p:nvSpPr>
          <p:spPr>
            <a:xfrm rot="-2700000">
              <a:off x="-188279" y="2527578"/>
              <a:ext cx="1301642" cy="689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14"/>
          <p:cNvGrpSpPr/>
          <p:nvPr/>
        </p:nvGrpSpPr>
        <p:grpSpPr>
          <a:xfrm>
            <a:off x="4438805" y="3510505"/>
            <a:ext cx="1453974" cy="1062476"/>
            <a:chOff x="-275307" y="2205116"/>
            <a:chExt cx="1453974" cy="1416634"/>
          </a:xfrm>
        </p:grpSpPr>
        <p:cxnSp>
          <p:nvCxnSpPr>
            <p:cNvPr id="570" name="Google Shape;570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1" name="Google Shape;571;p14"/>
            <p:cNvSpPr txBox="1"/>
            <p:nvPr/>
          </p:nvSpPr>
          <p:spPr>
            <a:xfrm rot="-2700567">
              <a:off x="-276363" y="2621066"/>
              <a:ext cx="141855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2" name="Google Shape;572;p14"/>
          <p:cNvGrpSpPr/>
          <p:nvPr/>
        </p:nvGrpSpPr>
        <p:grpSpPr>
          <a:xfrm>
            <a:off x="5161299" y="3505487"/>
            <a:ext cx="1391435" cy="1034550"/>
            <a:chOff x="-212768" y="2168215"/>
            <a:chExt cx="1391435" cy="1379400"/>
          </a:xfrm>
        </p:grpSpPr>
        <p:cxnSp>
          <p:nvCxnSpPr>
            <p:cNvPr id="573" name="Google Shape;573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4" name="Google Shape;574;p14"/>
            <p:cNvSpPr txBox="1"/>
            <p:nvPr/>
          </p:nvSpPr>
          <p:spPr>
            <a:xfrm rot="-2700000">
              <a:off x="-153737" y="2513201"/>
              <a:ext cx="1261337" cy="689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2026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5397466" y="2739379"/>
            <a:ext cx="3530667" cy="821443"/>
            <a:chOff x="6456506" y="5131027"/>
            <a:chExt cx="4690545" cy="1108494"/>
          </a:xfrm>
        </p:grpSpPr>
        <p:sp>
          <p:nvSpPr>
            <p:cNvPr id="576" name="Google Shape;576;p14"/>
            <p:cNvSpPr txBox="1"/>
            <p:nvPr/>
          </p:nvSpPr>
          <p:spPr>
            <a:xfrm>
              <a:off x="6456506" y="5131027"/>
              <a:ext cx="4690545" cy="560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SLICE End of Project Party!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7" name="Google Shape;577;p14"/>
            <p:cNvCxnSpPr>
              <a:cxnSpLocks/>
            </p:cNvCxnSpPr>
            <p:nvPr/>
          </p:nvCxnSpPr>
          <p:spPr>
            <a:xfrm flipH="1">
              <a:off x="7821671" y="5740254"/>
              <a:ext cx="372714" cy="499267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578" name="Google Shape;578;p14"/>
          <p:cNvGrpSpPr/>
          <p:nvPr/>
        </p:nvGrpSpPr>
        <p:grpSpPr>
          <a:xfrm>
            <a:off x="3704493" y="2555859"/>
            <a:ext cx="1752600" cy="1015983"/>
            <a:chOff x="10850780" y="-2034999"/>
            <a:chExt cx="2469573" cy="1251032"/>
          </a:xfrm>
        </p:grpSpPr>
        <p:sp>
          <p:nvSpPr>
            <p:cNvPr id="579" name="Google Shape;579;p14"/>
            <p:cNvSpPr txBox="1"/>
            <p:nvPr/>
          </p:nvSpPr>
          <p:spPr>
            <a:xfrm>
              <a:off x="10850780" y="-2034999"/>
              <a:ext cx="2469573" cy="102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SLICE 1st Retreat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0" name="Google Shape;580;p14"/>
            <p:cNvCxnSpPr/>
            <p:nvPr/>
          </p:nvCxnSpPr>
          <p:spPr>
            <a:xfrm>
              <a:off x="10895806" y="-1253112"/>
              <a:ext cx="0" cy="469145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581" name="Google Shape;581;p14"/>
          <p:cNvGrpSpPr/>
          <p:nvPr/>
        </p:nvGrpSpPr>
        <p:grpSpPr>
          <a:xfrm>
            <a:off x="5752350" y="3478412"/>
            <a:ext cx="1410450" cy="1053900"/>
            <a:chOff x="-231783" y="2162326"/>
            <a:chExt cx="1410450" cy="1405200"/>
          </a:xfrm>
        </p:grpSpPr>
        <p:cxnSp>
          <p:nvCxnSpPr>
            <p:cNvPr id="582" name="Google Shape;582;p14"/>
            <p:cNvCxnSpPr/>
            <p:nvPr/>
          </p:nvCxnSpPr>
          <p:spPr>
            <a:xfrm rot="5400000">
              <a:off x="983609" y="2278388"/>
              <a:ext cx="199204" cy="190911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83" name="Google Shape;583;p14"/>
            <p:cNvSpPr txBox="1"/>
            <p:nvPr/>
          </p:nvSpPr>
          <p:spPr>
            <a:xfrm rot="-2700000">
              <a:off x="-178095" y="2520212"/>
              <a:ext cx="1297824" cy="6894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2027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5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SLICE Lab Engagement Model</a:t>
            </a:r>
            <a:endParaRPr dirty="0"/>
          </a:p>
        </p:txBody>
      </p:sp>
      <p:sp>
        <p:nvSpPr>
          <p:cNvPr id="589" name="Google Shape;589;p15"/>
          <p:cNvSpPr txBox="1">
            <a:spLocks noGrp="1"/>
          </p:cNvSpPr>
          <p:nvPr>
            <p:ph type="body" idx="1"/>
          </p:nvPr>
        </p:nvSpPr>
        <p:spPr>
          <a:xfrm>
            <a:off x="457219" y="590550"/>
            <a:ext cx="838358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 dirty="0"/>
              <a:t>SLICE will follows successful model from 40+ years</a:t>
            </a:r>
            <a:endParaRPr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 dirty="0"/>
              <a:t>5-year mission</a:t>
            </a:r>
            <a:endParaRPr dirty="0"/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 dirty="0"/>
              <a:t>Supported by Government contracts and industry membership</a:t>
            </a:r>
            <a:endParaRPr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 dirty="0"/>
              <a:t>Industry partners have early access to research results through retreats and direct engagement</a:t>
            </a:r>
            <a:endParaRPr dirty="0"/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 dirty="0"/>
              <a:t>Retreats are held twice a year, in May and January </a:t>
            </a:r>
            <a:endParaRPr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 dirty="0"/>
              <a:t>Primary means for early dissemination of results</a:t>
            </a:r>
            <a:endParaRPr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 dirty="0"/>
              <a:t>Can’t cover every topic every retreat in talks, but lots of posters</a:t>
            </a:r>
            <a:endParaRPr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 dirty="0"/>
              <a:t>Lightning, 3-minute, previews</a:t>
            </a:r>
            <a:endParaRPr dirty="0"/>
          </a:p>
          <a:p>
            <a:pPr marL="690563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 dirty="0"/>
              <a:t>Visitors give feedback</a:t>
            </a:r>
            <a:endParaRPr dirty="0"/>
          </a:p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en-US" sz="2400" dirty="0"/>
              <a:t>Results are placed in open source under a permissive open-source license</a:t>
            </a:r>
            <a:endParaRPr dirty="0"/>
          </a:p>
        </p:txBody>
      </p:sp>
      <p:sp>
        <p:nvSpPr>
          <p:cNvPr id="590" name="Google Shape;590;p15"/>
          <p:cNvSpPr txBox="1">
            <a:spLocks noGrp="1"/>
          </p:cNvSpPr>
          <p:nvPr>
            <p:ph type="sldNum" idx="12"/>
          </p:nvPr>
        </p:nvSpPr>
        <p:spPr>
          <a:xfrm>
            <a:off x="7010400" y="4964907"/>
            <a:ext cx="2133600" cy="17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 Black"/>
                <a:sym typeface="Arial Blac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t>21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199" y="0"/>
            <a:ext cx="7467581" cy="685800"/>
          </a:xfrm>
        </p:spPr>
        <p:txBody>
          <a:bodyPr/>
          <a:lstStyle/>
          <a:p>
            <a:r>
              <a:rPr lang="en-US" dirty="0"/>
              <a:t>ADEPT Celebration Party Logistics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590550"/>
            <a:ext cx="8383587" cy="3943350"/>
          </a:xfrm>
        </p:spPr>
        <p:txBody>
          <a:bodyPr/>
          <a:lstStyle/>
          <a:p>
            <a:r>
              <a:rPr lang="en-US" sz="2400" dirty="0"/>
              <a:t>Virtual talks during day</a:t>
            </a:r>
          </a:p>
          <a:p>
            <a:pPr lvl="1"/>
            <a:endParaRPr lang="en-US" sz="2000" dirty="0"/>
          </a:p>
          <a:p>
            <a:r>
              <a:rPr lang="en-US" sz="2400" dirty="0"/>
              <a:t>In-person reception at Memorial Stadium 4pm-7pm</a:t>
            </a:r>
          </a:p>
          <a:p>
            <a:endParaRPr lang="en-US" sz="2400" dirty="0"/>
          </a:p>
          <a:p>
            <a:r>
              <a:rPr lang="en-US" sz="2400" dirty="0"/>
              <a:t>Photos outside on Deck at Sunset 4:45pm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0A75C8-C148-D646-81FC-1D13FFF086F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ADEPT Timeline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1F0BED-CD6F-8744-B513-B00FB01E86E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447800" y="3562350"/>
            <a:ext cx="5410200" cy="266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42" name="Group 41"/>
          <p:cNvGrpSpPr/>
          <p:nvPr/>
        </p:nvGrpSpPr>
        <p:grpSpPr>
          <a:xfrm>
            <a:off x="847638" y="3578685"/>
            <a:ext cx="1092178" cy="689617"/>
            <a:chOff x="86488" y="2274242"/>
            <a:chExt cx="1092178" cy="919489"/>
          </a:xfrm>
        </p:grpSpPr>
        <p:cxnSp>
          <p:nvCxnSpPr>
            <p:cNvPr id="43" name="Straight Connector 42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2015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43784" y="3578685"/>
            <a:ext cx="1092178" cy="689617"/>
            <a:chOff x="86488" y="2274242"/>
            <a:chExt cx="1092178" cy="919489"/>
          </a:xfrm>
        </p:grpSpPr>
        <p:cxnSp>
          <p:nvCxnSpPr>
            <p:cNvPr id="46" name="Straight Connector 45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2016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39930" y="3578685"/>
            <a:ext cx="1092178" cy="689617"/>
            <a:chOff x="86488" y="2274242"/>
            <a:chExt cx="1092178" cy="919489"/>
          </a:xfrm>
        </p:grpSpPr>
        <p:cxnSp>
          <p:nvCxnSpPr>
            <p:cNvPr id="49" name="Straight Connector 48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2017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36076" y="3578685"/>
            <a:ext cx="1092178" cy="689617"/>
            <a:chOff x="86488" y="2274242"/>
            <a:chExt cx="1092178" cy="919489"/>
          </a:xfrm>
        </p:grpSpPr>
        <p:cxnSp>
          <p:nvCxnSpPr>
            <p:cNvPr id="52" name="Straight Connector 51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2018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632222" y="3578685"/>
            <a:ext cx="1092178" cy="689617"/>
            <a:chOff x="86488" y="2274242"/>
            <a:chExt cx="1092178" cy="919489"/>
          </a:xfrm>
        </p:grpSpPr>
        <p:cxnSp>
          <p:nvCxnSpPr>
            <p:cNvPr id="55" name="Straight Connector 54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2019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181600" y="3455617"/>
            <a:ext cx="1780956" cy="1433491"/>
            <a:chOff x="4989297" y="3886200"/>
            <a:chExt cx="1780956" cy="1911321"/>
          </a:xfrm>
        </p:grpSpPr>
        <p:sp>
          <p:nvSpPr>
            <p:cNvPr id="80" name="Oval 79"/>
            <p:cNvSpPr/>
            <p:nvPr/>
          </p:nvSpPr>
          <p:spPr bwMode="auto">
            <a:xfrm>
              <a:off x="6172200" y="3886200"/>
              <a:ext cx="228600" cy="3048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18" charset="-128"/>
                <a:cs typeface="Calibri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989297" y="5181968"/>
              <a:ext cx="178095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/>
                  <a:cs typeface="Calibri"/>
                </a:rPr>
                <a:t>You are here</a:t>
              </a:r>
            </a:p>
          </p:txBody>
        </p:sp>
        <p:cxnSp>
          <p:nvCxnSpPr>
            <p:cNvPr id="83" name="Straight Arrow Connector 82"/>
            <p:cNvCxnSpPr>
              <a:endCxn id="80" idx="3"/>
            </p:cNvCxnSpPr>
            <p:nvPr/>
          </p:nvCxnSpPr>
          <p:spPr bwMode="auto">
            <a:xfrm flipV="1">
              <a:off x="5257800" y="4146363"/>
              <a:ext cx="947878" cy="11114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</p:grpSp>
      <p:grpSp>
        <p:nvGrpSpPr>
          <p:cNvPr id="68" name="Group 67"/>
          <p:cNvGrpSpPr/>
          <p:nvPr/>
        </p:nvGrpSpPr>
        <p:grpSpPr>
          <a:xfrm>
            <a:off x="3657600" y="2190750"/>
            <a:ext cx="4495800" cy="1391880"/>
            <a:chOff x="7314406" y="2123528"/>
            <a:chExt cx="4495800" cy="1855840"/>
          </a:xfrm>
        </p:grpSpPr>
        <p:sp>
          <p:nvSpPr>
            <p:cNvPr id="71" name="TextBox 70"/>
            <p:cNvSpPr txBox="1"/>
            <p:nvPr/>
          </p:nvSpPr>
          <p:spPr>
            <a:xfrm>
              <a:off x="7314406" y="2123528"/>
              <a:ext cx="4495800" cy="553997"/>
            </a:xfrm>
            <a:prstGeom prst="rect">
              <a:avLst/>
            </a:prstGeom>
            <a:noFill/>
          </p:spPr>
          <p:txBody>
            <a:bodyPr wrap="square" bIns="0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ASPIRE End of Project Party!</a:t>
              </a:r>
            </a:p>
          </p:txBody>
        </p:sp>
        <p:cxnSp>
          <p:nvCxnSpPr>
            <p:cNvPr id="78" name="Straight Arrow Connector 77"/>
            <p:cNvCxnSpPr>
              <a:cxnSpLocks/>
            </p:cNvCxnSpPr>
            <p:nvPr/>
          </p:nvCxnSpPr>
          <p:spPr bwMode="auto">
            <a:xfrm>
              <a:off x="7619206" y="2677525"/>
              <a:ext cx="0" cy="130184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3429000" y="1809750"/>
            <a:ext cx="2057400" cy="1772880"/>
            <a:chOff x="10819606" y="-1159283"/>
            <a:chExt cx="2057400" cy="2183038"/>
          </a:xfrm>
        </p:grpSpPr>
        <p:sp>
          <p:nvSpPr>
            <p:cNvPr id="62" name="TextBox 61"/>
            <p:cNvSpPr txBox="1"/>
            <p:nvPr/>
          </p:nvSpPr>
          <p:spPr>
            <a:xfrm>
              <a:off x="10819606" y="-1159283"/>
              <a:ext cx="2057400" cy="568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RISE launch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 bwMode="auto">
            <a:xfrm>
              <a:off x="10895806" y="-690138"/>
              <a:ext cx="0" cy="171389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66" name="Group 65"/>
          <p:cNvGrpSpPr/>
          <p:nvPr/>
        </p:nvGrpSpPr>
        <p:grpSpPr>
          <a:xfrm>
            <a:off x="0" y="2495550"/>
            <a:ext cx="2743200" cy="1083732"/>
            <a:chOff x="-533400" y="2610592"/>
            <a:chExt cx="2743200" cy="1444976"/>
          </a:xfrm>
        </p:grpSpPr>
        <p:sp>
          <p:nvSpPr>
            <p:cNvPr id="67" name="TextBox 66"/>
            <p:cNvSpPr txBox="1"/>
            <p:nvPr/>
          </p:nvSpPr>
          <p:spPr>
            <a:xfrm>
              <a:off x="-533400" y="2610592"/>
              <a:ext cx="2743200" cy="984885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Start AMP+ASPIRE Successor Meetings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flipH="1">
              <a:off x="1828006" y="3662065"/>
              <a:ext cx="794" cy="39350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>
            <a:off x="3124200" y="1047750"/>
            <a:ext cx="1981200" cy="2522154"/>
            <a:chOff x="7390606" y="339435"/>
            <a:chExt cx="1981200" cy="3639933"/>
          </a:xfrm>
        </p:grpSpPr>
        <p:sp>
          <p:nvSpPr>
            <p:cNvPr id="72" name="TextBox 71"/>
            <p:cNvSpPr txBox="1"/>
            <p:nvPr/>
          </p:nvSpPr>
          <p:spPr>
            <a:xfrm>
              <a:off x="7390606" y="339435"/>
              <a:ext cx="1981200" cy="666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Intel </a:t>
              </a:r>
              <a:r>
                <a:rPr lang="en-US" dirty="0" err="1">
                  <a:latin typeface="Calibri"/>
                  <a:cs typeface="Calibri"/>
                </a:rPr>
                <a:t>iSTC</a:t>
              </a:r>
              <a:r>
                <a:rPr lang="en-US" dirty="0">
                  <a:latin typeface="Calibri"/>
                  <a:cs typeface="Calibri"/>
                </a:rPr>
                <a:t> start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>
              <a:off x="7543006" y="999259"/>
              <a:ext cx="0" cy="29801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74" name="Group 73"/>
          <p:cNvGrpSpPr/>
          <p:nvPr/>
        </p:nvGrpSpPr>
        <p:grpSpPr>
          <a:xfrm>
            <a:off x="2743200" y="742960"/>
            <a:ext cx="2743200" cy="2831419"/>
            <a:chOff x="7390606" y="-106891"/>
            <a:chExt cx="2743200" cy="4086259"/>
          </a:xfrm>
        </p:grpSpPr>
        <p:sp>
          <p:nvSpPr>
            <p:cNvPr id="75" name="TextBox 74"/>
            <p:cNvSpPr txBox="1"/>
            <p:nvPr/>
          </p:nvSpPr>
          <p:spPr>
            <a:xfrm>
              <a:off x="7390606" y="-106891"/>
              <a:ext cx="2743200" cy="666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DARPA CRAFT start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 bwMode="auto">
            <a:xfrm>
              <a:off x="7543006" y="552933"/>
              <a:ext cx="0" cy="342643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92" name="Group 91"/>
          <p:cNvGrpSpPr/>
          <p:nvPr/>
        </p:nvGrpSpPr>
        <p:grpSpPr>
          <a:xfrm>
            <a:off x="3276600" y="1434678"/>
            <a:ext cx="2895600" cy="2147952"/>
            <a:chOff x="10743406" y="-1621129"/>
            <a:chExt cx="2895600" cy="2644884"/>
          </a:xfrm>
        </p:grpSpPr>
        <p:sp>
          <p:nvSpPr>
            <p:cNvPr id="93" name="TextBox 92"/>
            <p:cNvSpPr txBox="1"/>
            <p:nvPr/>
          </p:nvSpPr>
          <p:spPr>
            <a:xfrm>
              <a:off x="10743406" y="-1621129"/>
              <a:ext cx="2895600" cy="568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ADEPT (soft) launch</a:t>
              </a:r>
            </a:p>
          </p:txBody>
        </p:sp>
        <p:cxnSp>
          <p:nvCxnSpPr>
            <p:cNvPr id="94" name="Straight Arrow Connector 93"/>
            <p:cNvCxnSpPr>
              <a:cxnSpLocks/>
            </p:cNvCxnSpPr>
            <p:nvPr/>
          </p:nvCxnSpPr>
          <p:spPr bwMode="auto">
            <a:xfrm flipH="1">
              <a:off x="10895806" y="-1159283"/>
              <a:ext cx="15388" cy="218303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95" name="Group 94"/>
          <p:cNvGrpSpPr/>
          <p:nvPr/>
        </p:nvGrpSpPr>
        <p:grpSpPr>
          <a:xfrm>
            <a:off x="4241822" y="3562350"/>
            <a:ext cx="1092178" cy="689617"/>
            <a:chOff x="86488" y="2274242"/>
            <a:chExt cx="1092178" cy="919489"/>
          </a:xfrm>
        </p:grpSpPr>
        <p:cxnSp>
          <p:nvCxnSpPr>
            <p:cNvPr id="96" name="Straight Connector 95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TextBox 96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2020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800600" y="3562350"/>
            <a:ext cx="1092178" cy="689617"/>
            <a:chOff x="86488" y="2274242"/>
            <a:chExt cx="1092178" cy="919489"/>
          </a:xfrm>
        </p:grpSpPr>
        <p:cxnSp>
          <p:nvCxnSpPr>
            <p:cNvPr id="99" name="Straight Connector 98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TextBox 99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2021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460555" y="3585008"/>
            <a:ext cx="1092178" cy="689617"/>
            <a:chOff x="86488" y="2274242"/>
            <a:chExt cx="1092178" cy="919489"/>
          </a:xfrm>
        </p:grpSpPr>
        <p:cxnSp>
          <p:nvCxnSpPr>
            <p:cNvPr id="102" name="Straight Connector 101"/>
            <p:cNvCxnSpPr/>
            <p:nvPr/>
          </p:nvCxnSpPr>
          <p:spPr bwMode="auto">
            <a:xfrm rot="5400000">
              <a:off x="983609" y="2278388"/>
              <a:ext cx="199204" cy="19091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3" name="TextBox 102"/>
            <p:cNvSpPr txBox="1"/>
            <p:nvPr/>
          </p:nvSpPr>
          <p:spPr>
            <a:xfrm rot="18900000">
              <a:off x="86488" y="2414030"/>
              <a:ext cx="101662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libri"/>
                  <a:cs typeface="Calibri"/>
                </a:rPr>
                <a:t>2022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477000" y="3582630"/>
            <a:ext cx="2633149" cy="950756"/>
            <a:chOff x="7619206" y="3979368"/>
            <a:chExt cx="2633149" cy="1267675"/>
          </a:xfrm>
        </p:grpSpPr>
        <p:sp>
          <p:nvSpPr>
            <p:cNvPr id="108" name="TextBox 107"/>
            <p:cNvSpPr txBox="1"/>
            <p:nvPr/>
          </p:nvSpPr>
          <p:spPr>
            <a:xfrm>
              <a:off x="7890161" y="4200603"/>
              <a:ext cx="2362194" cy="1046440"/>
            </a:xfrm>
            <a:prstGeom prst="rect">
              <a:avLst/>
            </a:prstGeom>
            <a:noFill/>
          </p:spPr>
          <p:txBody>
            <a:bodyPr wrap="square" bIns="0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ADEPT End of Project Party!</a:t>
              </a:r>
            </a:p>
          </p:txBody>
        </p:sp>
        <p:cxnSp>
          <p:nvCxnSpPr>
            <p:cNvPr id="109" name="Straight Arrow Connector 108"/>
            <p:cNvCxnSpPr>
              <a:cxnSpLocks/>
            </p:cNvCxnSpPr>
            <p:nvPr/>
          </p:nvCxnSpPr>
          <p:spPr bwMode="auto">
            <a:xfrm flipH="1" flipV="1">
              <a:off x="7619206" y="3979368"/>
              <a:ext cx="270955" cy="50259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110" name="Group 109"/>
          <p:cNvGrpSpPr/>
          <p:nvPr/>
        </p:nvGrpSpPr>
        <p:grpSpPr>
          <a:xfrm>
            <a:off x="5739653" y="2786276"/>
            <a:ext cx="2438400" cy="776074"/>
            <a:chOff x="10456029" y="-1739587"/>
            <a:chExt cx="3435928" cy="955620"/>
          </a:xfrm>
        </p:grpSpPr>
        <p:sp>
          <p:nvSpPr>
            <p:cNvPr id="111" name="TextBox 110"/>
            <p:cNvSpPr txBox="1"/>
            <p:nvPr/>
          </p:nvSpPr>
          <p:spPr>
            <a:xfrm>
              <a:off x="10456029" y="-1739587"/>
              <a:ext cx="3435928" cy="568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ADEPT 7</a:t>
              </a:r>
              <a:r>
                <a:rPr lang="en-US" baseline="30000" dirty="0">
                  <a:latin typeface="Calibri"/>
                  <a:cs typeface="Calibri"/>
                </a:rPr>
                <a:t>th</a:t>
              </a:r>
              <a:r>
                <a:rPr lang="en-US" dirty="0">
                  <a:latin typeface="Calibri"/>
                  <a:cs typeface="Calibri"/>
                </a:rPr>
                <a:t> Retreat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 bwMode="auto">
            <a:xfrm>
              <a:off x="10895806" y="-1253112"/>
              <a:ext cx="0" cy="46914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1EF2386-BD0B-BC47-AD89-5A382FA2613C}"/>
              </a:ext>
            </a:extLst>
          </p:cNvPr>
          <p:cNvGrpSpPr/>
          <p:nvPr/>
        </p:nvGrpSpPr>
        <p:grpSpPr>
          <a:xfrm>
            <a:off x="1447800" y="3582629"/>
            <a:ext cx="3432299" cy="1522464"/>
            <a:chOff x="-1676400" y="4060035"/>
            <a:chExt cx="3432299" cy="202995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D4E283D-6B94-BC42-BDBC-F4C89536E522}"/>
                </a:ext>
              </a:extLst>
            </p:cNvPr>
            <p:cNvSpPr txBox="1"/>
            <p:nvPr/>
          </p:nvSpPr>
          <p:spPr>
            <a:xfrm>
              <a:off x="-1676400" y="5105103"/>
              <a:ext cx="3181943" cy="984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latin typeface="Calibri"/>
                  <a:cs typeface="Calibri"/>
                </a:rPr>
                <a:t>Started ADEPT Successor Meetings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CE4158B-E9AA-254E-BC15-6E588D904CC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1813" y="4060035"/>
              <a:ext cx="1314086" cy="150981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8D67C3A-B276-A14F-A1E6-D761E356F08A}"/>
              </a:ext>
            </a:extLst>
          </p:cNvPr>
          <p:cNvGrpSpPr/>
          <p:nvPr/>
        </p:nvGrpSpPr>
        <p:grpSpPr>
          <a:xfrm>
            <a:off x="4038600" y="2571750"/>
            <a:ext cx="1752600" cy="1015983"/>
            <a:chOff x="10850780" y="-2034999"/>
            <a:chExt cx="2469573" cy="12510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0E12FEA-6C77-7E41-B966-604577A84794}"/>
                </a:ext>
              </a:extLst>
            </p:cNvPr>
            <p:cNvSpPr txBox="1"/>
            <p:nvPr/>
          </p:nvSpPr>
          <p:spPr>
            <a:xfrm>
              <a:off x="10850780" y="-2034999"/>
              <a:ext cx="2469573" cy="1023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/>
                  <a:cs typeface="Calibri"/>
                </a:rPr>
                <a:t>ADEPT 1st Retreat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6F9ED1E-30E9-3D45-8F86-BFB2F0B4DB12}"/>
                </a:ext>
              </a:extLst>
            </p:cNvPr>
            <p:cNvCxnSpPr/>
            <p:nvPr/>
          </p:nvCxnSpPr>
          <p:spPr bwMode="auto">
            <a:xfrm>
              <a:off x="10895806" y="-1253112"/>
              <a:ext cx="0" cy="46914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69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lloween_storm_30_oct_1991_1226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9" y="-19050"/>
            <a:ext cx="9175310" cy="54673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-95250"/>
            <a:ext cx="71628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Semiconductor Industry Perfect Storm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0A75C8-C148-D646-81FC-1D13FFF086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2724159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0000"/>
                </a:solidFill>
                <a:effectLst>
                  <a:glow rad="609600">
                    <a:srgbClr val="FFFF00">
                      <a:alpha val="73000"/>
                    </a:srgbClr>
                  </a:glow>
                </a:effectLst>
                <a:latin typeface="Calibri"/>
                <a:cs typeface="Calibri"/>
              </a:rPr>
              <a:t>“Hot air”</a:t>
            </a:r>
          </a:p>
          <a:p>
            <a:pPr algn="r"/>
            <a:r>
              <a:rPr lang="en-US" sz="2800" b="1" dirty="0">
                <a:solidFill>
                  <a:srgbClr val="FF0000"/>
                </a:solidFill>
                <a:effectLst>
                  <a:glow rad="609600">
                    <a:srgbClr val="FFFF00">
                      <a:alpha val="73000"/>
                    </a:srgbClr>
                  </a:glow>
                </a:effectLst>
                <a:latin typeface="Calibri"/>
                <a:cs typeface="Calibri"/>
              </a:rPr>
              <a:t>New applications need capabilities from custom chips:</a:t>
            </a:r>
          </a:p>
          <a:p>
            <a:pPr algn="r"/>
            <a:r>
              <a:rPr lang="en-US" sz="2800" b="1" dirty="0">
                <a:solidFill>
                  <a:srgbClr val="FF0000"/>
                </a:solidFill>
                <a:effectLst>
                  <a:glow rad="609600">
                    <a:srgbClr val="FFFF00">
                      <a:alpha val="73000"/>
                    </a:srgbClr>
                  </a:glow>
                </a:effectLst>
                <a:latin typeface="Calibri"/>
                <a:cs typeface="Calibri"/>
              </a:rPr>
              <a:t>AI/Machine Learning/Inference,</a:t>
            </a:r>
          </a:p>
          <a:p>
            <a:pPr algn="r"/>
            <a:r>
              <a:rPr lang="en-US" sz="2800" b="1" dirty="0" err="1">
                <a:solidFill>
                  <a:srgbClr val="FF0000"/>
                </a:solidFill>
                <a:effectLst>
                  <a:glow rad="609600">
                    <a:srgbClr val="FFFF00">
                      <a:alpha val="73000"/>
                    </a:srgbClr>
                  </a:glow>
                </a:effectLst>
                <a:latin typeface="Calibri"/>
                <a:cs typeface="Calibri"/>
              </a:rPr>
              <a:t>IoT</a:t>
            </a:r>
            <a:r>
              <a:rPr lang="en-US" sz="2800" b="1" dirty="0">
                <a:solidFill>
                  <a:srgbClr val="FF0000"/>
                </a:solidFill>
                <a:effectLst>
                  <a:glow rad="609600">
                    <a:srgbClr val="FFFF00">
                      <a:alpha val="73000"/>
                    </a:srgbClr>
                  </a:glow>
                </a:effectLst>
                <a:latin typeface="Calibri"/>
                <a:cs typeface="Calibri"/>
              </a:rPr>
              <a:t>, Autonomous Vehicles,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603468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effectLst>
                  <a:glow rad="609600">
                    <a:schemeClr val="bg1">
                      <a:alpha val="73000"/>
                    </a:schemeClr>
                  </a:glow>
                </a:effectLst>
                <a:latin typeface="Calibri"/>
                <a:cs typeface="Calibri"/>
              </a:rPr>
              <a:t>“Cold air”</a:t>
            </a:r>
          </a:p>
          <a:p>
            <a:r>
              <a:rPr lang="en-US" sz="3200" b="1" dirty="0">
                <a:solidFill>
                  <a:srgbClr val="0000FF"/>
                </a:solidFill>
                <a:effectLst>
                  <a:glow rad="609600">
                    <a:schemeClr val="bg1">
                      <a:alpha val="73000"/>
                    </a:schemeClr>
                  </a:glow>
                </a:effectLst>
                <a:latin typeface="Calibri"/>
                <a:cs typeface="Calibri"/>
              </a:rPr>
              <a:t>Custom chip design too costly, slow, risky</a:t>
            </a:r>
          </a:p>
        </p:txBody>
      </p:sp>
    </p:spTree>
    <p:extLst>
      <p:ext uri="{BB962C8B-B14F-4D97-AF65-F5344CB8AC3E}">
        <p14:creationId xmlns:p14="http://schemas.microsoft.com/office/powerpoint/2010/main" val="49881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0F7E5-23C5-634E-9AD5-2D1842E6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think we’d do?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BCE1DA-1A8A-7149-9FA0-A30BB7676D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1F0BED-CD6F-8744-B513-B00FB01E86E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BC84B1-AE00-BC4E-9FCB-68B9FCD2E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19150"/>
            <a:ext cx="6248400" cy="3316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276E7-18BF-FF4E-B1F2-8F3B29157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5164105" cy="3892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EF5EC-9F38-2044-BBBA-4695FDFF6CDF}"/>
              </a:ext>
            </a:extLst>
          </p:cNvPr>
          <p:cNvSpPr txBox="1"/>
          <p:nvPr/>
        </p:nvSpPr>
        <p:spPr>
          <a:xfrm>
            <a:off x="1658905" y="4511077"/>
            <a:ext cx="5410200" cy="907659"/>
          </a:xfrm>
          <a:prstGeom prst="rect">
            <a:avLst/>
          </a:prstGeom>
          <a:noFill/>
          <a:ln w="28575" cmpd="sng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[ Slides from Intel Center Kickoff October 2016, plus Berkeley Visit Day March 2017 ]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483D63-8681-EC4C-8F53-4A0F3295F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209" y="573271"/>
            <a:ext cx="5525191" cy="4180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2842D3-75D0-1241-B4AD-7459F69B1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206" y="548952"/>
            <a:ext cx="4485585" cy="4019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E825F-DABC-8747-9A94-6B4A3F00B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712" y="908132"/>
            <a:ext cx="5225972" cy="3793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37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A9B7E-EE88-6548-A57A-5AA9EE991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actually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FC096-9C04-FA43-9322-71F286878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Talks today show highlights of what we produced</a:t>
            </a:r>
          </a:p>
          <a:p>
            <a:pPr lvl="1"/>
            <a:r>
              <a:rPr lang="en-US" dirty="0"/>
              <a:t>Impossible to include everything, so check publications!</a:t>
            </a:r>
          </a:p>
          <a:p>
            <a:r>
              <a:rPr lang="en-US" dirty="0"/>
              <a:t>Plus a few testimonials from our sponsors in industry</a:t>
            </a:r>
          </a:p>
          <a:p>
            <a:pPr lvl="1"/>
            <a:r>
              <a:rPr lang="en-US" dirty="0"/>
              <a:t>Thank you sponsors!</a:t>
            </a:r>
          </a:p>
          <a:p>
            <a:pPr lvl="2"/>
            <a:r>
              <a:rPr lang="en-US" dirty="0"/>
              <a:t>Intel</a:t>
            </a:r>
          </a:p>
          <a:p>
            <a:pPr lvl="2"/>
            <a:r>
              <a:rPr lang="en-US" dirty="0"/>
              <a:t>Apple, </a:t>
            </a:r>
            <a:r>
              <a:rPr lang="en-US" dirty="0" err="1"/>
              <a:t>Futurewei</a:t>
            </a:r>
            <a:r>
              <a:rPr lang="en-US" dirty="0"/>
              <a:t>, Google, Qualcomm, Seagate, Western Digital</a:t>
            </a:r>
          </a:p>
          <a:p>
            <a:r>
              <a:rPr lang="en-US" dirty="0"/>
              <a:t>But our primary output is an amazing set of graduated/graduating students, some of who came back to give their talks!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A2667-CC01-4D48-84D5-809FE239A9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0A75C8-C148-D646-81FC-1D13FFF086F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25C2-9A60-2D41-AB26-61442E74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Berkeley “Lasagna Lab” Generations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1911B-D085-8447-9781-26DD80B1A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0A75C8-C148-D646-81FC-1D13FFF086F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1F18-8B12-CD4E-B9B7-4F0184970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0259"/>
            <a:ext cx="4114800" cy="3068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FF49B-F510-BF4F-823E-ECC4AF01D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17648"/>
            <a:ext cx="5581088" cy="3908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2848D5-62EB-0340-BAE2-8A5CAFE11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62" y="798411"/>
            <a:ext cx="6487038" cy="39082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5A7BC6-0B6A-3C49-BA1B-38CE5E42ABAB}"/>
              </a:ext>
            </a:extLst>
          </p:cNvPr>
          <p:cNvGrpSpPr/>
          <p:nvPr/>
        </p:nvGrpSpPr>
        <p:grpSpPr>
          <a:xfrm>
            <a:off x="1571614" y="730259"/>
            <a:ext cx="7439440" cy="4255793"/>
            <a:chOff x="3050236" y="744438"/>
            <a:chExt cx="6491740" cy="35910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A0442C-73F2-0642-B5C7-C5D8B217F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636" y="744438"/>
              <a:ext cx="6250340" cy="35910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D65858-0879-D141-8C29-31258F3EB035}"/>
                </a:ext>
              </a:extLst>
            </p:cNvPr>
            <p:cNvSpPr txBox="1"/>
            <p:nvPr/>
          </p:nvSpPr>
          <p:spPr>
            <a:xfrm>
              <a:off x="3050236" y="999499"/>
              <a:ext cx="1600200" cy="45720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800" b="1" i="1" dirty="0">
                  <a:solidFill>
                    <a:srgbClr val="000000"/>
                  </a:solidFill>
                  <a:latin typeface="Calibri"/>
                  <a:ea typeface="ＭＳ Ｐゴシック"/>
                  <a:cs typeface="Calibri"/>
                </a:rPr>
                <a:t>SLICE 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32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 txBox="1">
            <a:spLocks noGrp="1"/>
          </p:cNvSpPr>
          <p:nvPr>
            <p:ph type="ctrTitle"/>
          </p:nvPr>
        </p:nvSpPr>
        <p:spPr>
          <a:xfrm>
            <a:off x="609600" y="2343162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lang="en-US" sz="3600" dirty="0"/>
              <a:t>SLICE:</a:t>
            </a:r>
            <a:endParaRPr sz="36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S</a:t>
            </a:r>
            <a:r>
              <a:rPr lang="en-US" dirty="0" err="1"/>
              <a:t>pecia</a:t>
            </a:r>
            <a:r>
              <a:rPr lang="en-US" dirty="0" err="1">
                <a:solidFill>
                  <a:srgbClr val="FF0000"/>
                </a:solidFill>
              </a:rPr>
              <a:t>LI</a:t>
            </a:r>
            <a:r>
              <a:rPr lang="en-US" dirty="0" err="1"/>
              <a:t>zed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omputing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cosystems</a:t>
            </a:r>
            <a:endParaRPr dirty="0"/>
          </a:p>
        </p:txBody>
      </p:sp>
      <p:sp>
        <p:nvSpPr>
          <p:cNvPr id="54" name="Google Shape;54;p26"/>
          <p:cNvSpPr txBox="1">
            <a:spLocks noGrp="1"/>
          </p:cNvSpPr>
          <p:nvPr>
            <p:ph type="subTitle" idx="1"/>
          </p:nvPr>
        </p:nvSpPr>
        <p:spPr>
          <a:xfrm>
            <a:off x="965798" y="3356409"/>
            <a:ext cx="68730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F497D"/>
              </a:buClr>
              <a:buSzPts val="3200"/>
              <a:buFont typeface="Arial"/>
              <a:buNone/>
            </a:pPr>
            <a:r>
              <a:rPr lang="en-US" sz="2800">
                <a:solidFill>
                  <a:schemeClr val="dk2"/>
                </a:solidFill>
              </a:rPr>
              <a:t>Bora Nikolić, Krste Asanović, Aydin Bulu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ç</a:t>
            </a:r>
            <a:r>
              <a:rPr lang="en-US" sz="2800">
                <a:solidFill>
                  <a:schemeClr val="dk2"/>
                </a:solidFill>
              </a:rPr>
              <a:t>, Alvin Cheung, Jim Demmel, Tsu-Jae King Liu, </a:t>
            </a:r>
            <a:br>
              <a:rPr lang="en-US" sz="2800">
                <a:solidFill>
                  <a:schemeClr val="dk2"/>
                </a:solidFill>
              </a:rPr>
            </a:br>
            <a:r>
              <a:rPr lang="en-US" sz="2800">
                <a:solidFill>
                  <a:schemeClr val="dk2"/>
                </a:solidFill>
              </a:rPr>
              <a:t>Jelani Nelson, Sophia Shao, Kathy Yelick</a:t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Golden Age of Computer Architecture</a:t>
            </a:r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410867" y="4268884"/>
            <a:ext cx="8226425" cy="41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3495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60"/>
              <a:buChar char="▪"/>
            </a:pPr>
            <a:r>
              <a:rPr lang="en-US" sz="1600"/>
              <a:t>Performance: SPECintCPU</a:t>
            </a:r>
            <a:endParaRPr sz="1600"/>
          </a:p>
        </p:txBody>
      </p:sp>
      <p:cxnSp>
        <p:nvCxnSpPr>
          <p:cNvPr id="61" name="Google Shape;61;p3"/>
          <p:cNvCxnSpPr/>
          <p:nvPr/>
        </p:nvCxnSpPr>
        <p:spPr>
          <a:xfrm>
            <a:off x="1101281" y="3749725"/>
            <a:ext cx="7585364" cy="0"/>
          </a:xfrm>
          <a:prstGeom prst="straightConnector1">
            <a:avLst/>
          </a:prstGeom>
          <a:noFill/>
          <a:ln w="28575" cap="flat" cmpd="sng">
            <a:solidFill>
              <a:srgbClr val="44969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" name="Google Shape;62;p3"/>
          <p:cNvCxnSpPr/>
          <p:nvPr/>
        </p:nvCxnSpPr>
        <p:spPr>
          <a:xfrm rot="10800000">
            <a:off x="1101281" y="819150"/>
            <a:ext cx="0" cy="2930575"/>
          </a:xfrm>
          <a:prstGeom prst="straightConnector1">
            <a:avLst/>
          </a:prstGeom>
          <a:noFill/>
          <a:ln w="28575" cap="flat" cmpd="sng">
            <a:solidFill>
              <a:srgbClr val="44969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" name="Google Shape;63;p3"/>
          <p:cNvSpPr/>
          <p:nvPr/>
        </p:nvSpPr>
        <p:spPr>
          <a:xfrm>
            <a:off x="1814945" y="3285258"/>
            <a:ext cx="945414" cy="434593"/>
          </a:xfrm>
          <a:prstGeom prst="triangle">
            <a:avLst>
              <a:gd name="adj" fmla="val 10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1373173" y="3754245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1975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2416805" y="3768101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1985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"/>
          <p:cNvSpPr txBox="1"/>
          <p:nvPr/>
        </p:nvSpPr>
        <p:spPr>
          <a:xfrm>
            <a:off x="3209820" y="3761317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1995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3974596" y="3744958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2005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4876723" y="3744958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5880932" y="3755348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6705279" y="3751889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2035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2784608" y="3285258"/>
            <a:ext cx="1361209" cy="434593"/>
          </a:xfrm>
          <a:prstGeom prst="rect">
            <a:avLst/>
          </a:prstGeom>
          <a:solidFill>
            <a:srgbClr val="666666"/>
          </a:solidFill>
          <a:ln w="254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2784928" y="2246169"/>
            <a:ext cx="1360889" cy="1022116"/>
          </a:xfrm>
          <a:prstGeom prst="triangle">
            <a:avLst>
              <a:gd name="adj" fmla="val 100000"/>
            </a:avLst>
          </a:prstGeom>
          <a:solidFill>
            <a:srgbClr val="666666"/>
          </a:solidFill>
          <a:ln w="254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4147707" y="2246168"/>
            <a:ext cx="890154" cy="1473683"/>
          </a:xfrm>
          <a:prstGeom prst="rect">
            <a:avLst/>
          </a:prstGeom>
          <a:solidFill>
            <a:srgbClr val="E6AF00"/>
          </a:solidFill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4149282" y="1814945"/>
            <a:ext cx="890154" cy="423213"/>
          </a:xfrm>
          <a:prstGeom prst="triangle">
            <a:avLst>
              <a:gd name="adj" fmla="val 100000"/>
            </a:avLst>
          </a:prstGeom>
          <a:solidFill>
            <a:srgbClr val="E6AF00"/>
          </a:solidFill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5037861" y="1814944"/>
            <a:ext cx="524583" cy="1904907"/>
          </a:xfrm>
          <a:prstGeom prst="rect">
            <a:avLst/>
          </a:prstGeom>
          <a:solidFill>
            <a:srgbClr val="262672"/>
          </a:solidFill>
          <a:ln w="25400" cap="flat" cmpd="sng">
            <a:solidFill>
              <a:srgbClr val="2626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5037860" y="1633103"/>
            <a:ext cx="524583" cy="184723"/>
          </a:xfrm>
          <a:prstGeom prst="triangle">
            <a:avLst>
              <a:gd name="adj" fmla="val 100000"/>
            </a:avLst>
          </a:prstGeom>
          <a:solidFill>
            <a:srgbClr val="262672"/>
          </a:solidFill>
          <a:ln w="25400" cap="flat" cmpd="sng">
            <a:solidFill>
              <a:srgbClr val="2626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5562444" y="1633103"/>
            <a:ext cx="1198418" cy="2090212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5562446" y="1539243"/>
            <a:ext cx="1198416" cy="89315"/>
          </a:xfrm>
          <a:prstGeom prst="triangle">
            <a:avLst>
              <a:gd name="adj" fmla="val 10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 txBox="1"/>
          <p:nvPr/>
        </p:nvSpPr>
        <p:spPr>
          <a:xfrm rot="-5400000">
            <a:off x="-1013432" y="2056733"/>
            <a:ext cx="27138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Performance vs. VAX11/780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783962" y="3611225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688789" y="3250379"/>
            <a:ext cx="3545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602400" y="2817538"/>
            <a:ext cx="4395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497383" y="2312155"/>
            <a:ext cx="5677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412424" y="1752598"/>
            <a:ext cx="6527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10,000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345522" y="1127505"/>
            <a:ext cx="7377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100,000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 txBox="1"/>
          <p:nvPr/>
        </p:nvSpPr>
        <p:spPr>
          <a:xfrm>
            <a:off x="1186072" y="2929638"/>
            <a:ext cx="14574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CISC 2X/2.5 years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(22%/year)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/>
          <p:nvPr/>
        </p:nvSpPr>
        <p:spPr>
          <a:xfrm>
            <a:off x="2427966" y="2274560"/>
            <a:ext cx="14574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RISC 2X/1.5 years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(52%/year)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2337233" y="1633551"/>
            <a:ext cx="26645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End of Dennard Scaling ⇒ Multicore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2x/3.5 years (23%/year)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E6AF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"/>
          <p:cNvSpPr txBox="1"/>
          <p:nvPr/>
        </p:nvSpPr>
        <p:spPr>
          <a:xfrm>
            <a:off x="2666484" y="1461506"/>
            <a:ext cx="28793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1216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Amdahl’s Law ⇒ 2x/6 years (12%/year)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121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4891643" y="1125024"/>
            <a:ext cx="32816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End of Moore’s Law ⇒ 2x/20 years (3%/year)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"/>
          <p:cNvSpPr/>
          <p:nvPr/>
        </p:nvSpPr>
        <p:spPr>
          <a:xfrm>
            <a:off x="4072889" y="3981492"/>
            <a:ext cx="533693" cy="20179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 txBox="1"/>
          <p:nvPr/>
        </p:nvSpPr>
        <p:spPr>
          <a:xfrm flipH="1">
            <a:off x="4027493" y="3949151"/>
            <a:ext cx="69615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ParLab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"/>
          <p:cNvSpPr txBox="1"/>
          <p:nvPr/>
        </p:nvSpPr>
        <p:spPr>
          <a:xfrm flipH="1">
            <a:off x="4546019" y="3954773"/>
            <a:ext cx="85394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ASPIRE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/>
          <p:nvPr/>
        </p:nvSpPr>
        <p:spPr>
          <a:xfrm flipH="1">
            <a:off x="5095693" y="3959665"/>
            <a:ext cx="85394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ADEPT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4616563" y="3981492"/>
            <a:ext cx="533693" cy="20179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5155300" y="3981492"/>
            <a:ext cx="533693" cy="20179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/>
          <p:nvPr/>
        </p:nvSpPr>
        <p:spPr>
          <a:xfrm>
            <a:off x="5682659" y="3981492"/>
            <a:ext cx="533693" cy="20179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 txBox="1"/>
          <p:nvPr/>
        </p:nvSpPr>
        <p:spPr>
          <a:xfrm flipH="1">
            <a:off x="5632103" y="3954773"/>
            <a:ext cx="85394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SLICE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1447800" y="4475703"/>
            <a:ext cx="8722818" cy="57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Hennessy, Patterson, “A New Golden Age for Computer Architecture, CACM’19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6710194" y="1963950"/>
            <a:ext cx="208743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SLICE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Lab: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Pervasive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Domain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Specialization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ParLab Template">
  <a:themeElements>
    <a:clrScheme name="ParLabSlides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rLabSlidesTemplat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mpd="sng">
          <a:solidFill>
            <a:srgbClr val="00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8" charset="0"/>
            <a:ea typeface="ＭＳ Ｐゴシック" pitchFamily="18" charset="-128"/>
            <a:cs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8" charset="0"/>
            <a:ea typeface="ＭＳ Ｐゴシック" pitchFamily="18" charset="-128"/>
            <a:cs typeface="ＭＳ Ｐゴシック" pitchFamily="18" charset="-128"/>
          </a:defRPr>
        </a:defPPr>
      </a:lstStyle>
    </a:lnDef>
    <a:txDef>
      <a:spPr>
        <a:solidFill>
          <a:srgbClr val="9CFEBF"/>
        </a:solidFill>
        <a:ln w="28575" cmpd="sng">
          <a:solidFill>
            <a:schemeClr val="tx1"/>
          </a:solidFill>
        </a:ln>
      </a:spPr>
      <a:bodyPr wrap="square" lIns="0" tIns="0" rIns="0" bIns="0" rtlCol="0" anchor="ctr" anchorCtr="0">
        <a:noAutofit/>
      </a:bodyPr>
      <a:lstStyle>
        <a:defPPr algn="ctr">
          <a:defRPr sz="2000" dirty="0" smtClean="0">
            <a:solidFill>
              <a:srgbClr val="000000"/>
            </a:solidFill>
            <a:latin typeface="Calibri"/>
            <a:ea typeface="ＭＳ Ｐゴシック"/>
            <a:cs typeface="Calibri"/>
          </a:defRPr>
        </a:defPPr>
      </a:lstStyle>
    </a:txDef>
  </a:objectDefaults>
  <a:extraClrSchemeLst>
    <a:extraClrScheme>
      <a:clrScheme name="ParLabSlides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nt Theme">
  <a:themeElements>
    <a:clrScheme name="BAR-Colors">
      <a:dk1>
        <a:sysClr val="windowText" lastClr="000000"/>
      </a:dk1>
      <a:lt1>
        <a:sysClr val="window" lastClr="FFFFFF"/>
      </a:lt1>
      <a:dk2>
        <a:srgbClr val="043360"/>
      </a:dk2>
      <a:lt2>
        <a:srgbClr val="E7E6E6"/>
      </a:lt2>
      <a:accent1>
        <a:srgbClr val="043360"/>
      </a:accent1>
      <a:accent2>
        <a:srgbClr val="FBB4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tent Theme">
  <a:themeElements>
    <a:clrScheme name="BAR-Colors">
      <a:dk1>
        <a:sysClr val="windowText" lastClr="000000"/>
      </a:dk1>
      <a:lt1>
        <a:sysClr val="window" lastClr="FFFFFF"/>
      </a:lt1>
      <a:dk2>
        <a:srgbClr val="043360"/>
      </a:dk2>
      <a:lt2>
        <a:srgbClr val="E7E6E6"/>
      </a:lt2>
      <a:accent1>
        <a:srgbClr val="043360"/>
      </a:accent1>
      <a:accent2>
        <a:srgbClr val="FBB4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ParLab Template">
  <a:themeElements>
    <a:clrScheme name="ParLabSlides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rLabSlidesTemplat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mpd="sng">
          <a:solidFill>
            <a:srgbClr val="00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8" charset="0"/>
            <a:ea typeface="ＭＳ Ｐゴシック" pitchFamily="18" charset="-128"/>
            <a:cs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8" charset="0"/>
            <a:ea typeface="ＭＳ Ｐゴシック" pitchFamily="18" charset="-128"/>
            <a:cs typeface="ＭＳ Ｐゴシック" pitchFamily="18" charset="-128"/>
          </a:defRPr>
        </a:defPPr>
      </a:lstStyle>
    </a:lnDef>
    <a:txDef>
      <a:spPr>
        <a:solidFill>
          <a:srgbClr val="9CFEBF"/>
        </a:solidFill>
        <a:ln w="28575" cmpd="sng">
          <a:solidFill>
            <a:schemeClr val="tx1"/>
          </a:solidFill>
        </a:ln>
      </a:spPr>
      <a:bodyPr wrap="square" lIns="0" tIns="0" rIns="0" bIns="0" rtlCol="0" anchor="ctr" anchorCtr="0">
        <a:noAutofit/>
      </a:bodyPr>
      <a:lstStyle>
        <a:defPPr algn="ctr">
          <a:defRPr sz="2000" dirty="0" smtClean="0">
            <a:solidFill>
              <a:srgbClr val="000000"/>
            </a:solidFill>
            <a:latin typeface="Calibri"/>
            <a:ea typeface="ＭＳ Ｐゴシック"/>
            <a:cs typeface="Calibri"/>
          </a:defRPr>
        </a:defPPr>
      </a:lstStyle>
    </a:txDef>
  </a:objectDefaults>
  <a:extraClrSchemeLst>
    <a:extraClrScheme>
      <a:clrScheme name="ParLabSlides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LabSlides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LabSlides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arLab Template">
  <a:themeElements>
    <a:clrScheme name="ParLabSlides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27801</TotalTime>
  <Words>1471</Words>
  <Application>Microsoft Macintosh PowerPoint</Application>
  <PresentationFormat>On-screen Show (16:9)</PresentationFormat>
  <Paragraphs>368</Paragraphs>
  <Slides>22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Arial Black</vt:lpstr>
      <vt:lpstr>Arial Nova</vt:lpstr>
      <vt:lpstr>Calibri</vt:lpstr>
      <vt:lpstr>Helvetica</vt:lpstr>
      <vt:lpstr>Helvetica Neue</vt:lpstr>
      <vt:lpstr>Lucida Grande</vt:lpstr>
      <vt:lpstr>Merriweather Sans</vt:lpstr>
      <vt:lpstr>Noto Sans Symbols</vt:lpstr>
      <vt:lpstr>Wingdings</vt:lpstr>
      <vt:lpstr>1_Custom Design</vt:lpstr>
      <vt:lpstr>5_ParLab Template</vt:lpstr>
      <vt:lpstr>Content Theme</vt:lpstr>
      <vt:lpstr>2_Content Theme</vt:lpstr>
      <vt:lpstr>2_Custom Design</vt:lpstr>
      <vt:lpstr>3_Custom Design</vt:lpstr>
      <vt:lpstr>6_ParLab Template</vt:lpstr>
      <vt:lpstr>4_Custom Design</vt:lpstr>
      <vt:lpstr>7_ParLab Template</vt:lpstr>
      <vt:lpstr>Agile Design of Efficient Processing Technologies</vt:lpstr>
      <vt:lpstr>Oops, we did it again!</vt:lpstr>
      <vt:lpstr>ADEPT Timeline</vt:lpstr>
      <vt:lpstr>Semiconductor Industry Perfect Storm</vt:lpstr>
      <vt:lpstr>What did we think we’d do?</vt:lpstr>
      <vt:lpstr>What did we actually do?</vt:lpstr>
      <vt:lpstr>Berkeley “Lasagna Lab” Generations</vt:lpstr>
      <vt:lpstr>SLICE: SpeciaLIzed Computing Ecosystems</vt:lpstr>
      <vt:lpstr>Golden Age of Computer Architecture</vt:lpstr>
      <vt:lpstr>We Have Built a Lot of Chips!</vt:lpstr>
      <vt:lpstr>Very Large Scale Disintegration</vt:lpstr>
      <vt:lpstr>Chiplets reduce NRE for Specialized Systems</vt:lpstr>
      <vt:lpstr>Innovative Ideas across the Stack</vt:lpstr>
      <vt:lpstr>SLICE Lab Objective</vt:lpstr>
      <vt:lpstr>People</vt:lpstr>
      <vt:lpstr>Lab’s Lasagna Stack is (Too) Big</vt:lpstr>
      <vt:lpstr>Do Fewer Things Well: Lasagna Slices</vt:lpstr>
      <vt:lpstr>Example Lasagna Slices/Stovepipes</vt:lpstr>
      <vt:lpstr>Building Domain-Specific Chiplets</vt:lpstr>
      <vt:lpstr>SLICE Lab Timeline</vt:lpstr>
      <vt:lpstr>SLICE Lab Engagement Model</vt:lpstr>
      <vt:lpstr>ADEPT Celebration Party Logistics</vt:lpstr>
    </vt:vector>
  </TitlesOfParts>
  <Manager/>
  <Company>UC Berkeley ASPIRE Lab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UCB ASPIRE Lab</dc:title>
  <dc:subject/>
  <dc:creator>Krste Asanovic</dc:creator>
  <cp:keywords/>
  <dc:description/>
  <cp:lastModifiedBy>Krste Asanovic</cp:lastModifiedBy>
  <cp:revision>3451</cp:revision>
  <cp:lastPrinted>2010-01-25T15:08:46Z</cp:lastPrinted>
  <dcterms:created xsi:type="dcterms:W3CDTF">2013-02-14T14:44:06Z</dcterms:created>
  <dcterms:modified xsi:type="dcterms:W3CDTF">2021-12-09T08:31:54Z</dcterms:modified>
  <cp:category/>
</cp:coreProperties>
</file>